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11_5C94E794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39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56" r:id="rId10"/>
    <p:sldId id="264" r:id="rId11"/>
    <p:sldId id="409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410" r:id="rId20"/>
    <p:sldId id="273" r:id="rId21"/>
    <p:sldId id="400" r:id="rId22"/>
    <p:sldId id="401" r:id="rId23"/>
    <p:sldId id="274" r:id="rId24"/>
    <p:sldId id="276" r:id="rId25"/>
    <p:sldId id="277" r:id="rId26"/>
    <p:sldId id="278" r:id="rId27"/>
    <p:sldId id="398" r:id="rId28"/>
    <p:sldId id="282" r:id="rId29"/>
    <p:sldId id="283" r:id="rId30"/>
    <p:sldId id="284" r:id="rId31"/>
    <p:sldId id="285" r:id="rId32"/>
    <p:sldId id="287" r:id="rId33"/>
    <p:sldId id="402" r:id="rId34"/>
    <p:sldId id="405" r:id="rId35"/>
    <p:sldId id="403" r:id="rId36"/>
    <p:sldId id="404" r:id="rId37"/>
    <p:sldId id="289" r:id="rId38"/>
    <p:sldId id="291" r:id="rId39"/>
    <p:sldId id="406" r:id="rId40"/>
    <p:sldId id="290" r:id="rId41"/>
    <p:sldId id="292" r:id="rId42"/>
    <p:sldId id="293" r:id="rId43"/>
    <p:sldId id="298" r:id="rId44"/>
    <p:sldId id="295" r:id="rId45"/>
    <p:sldId id="407" r:id="rId46"/>
    <p:sldId id="299" r:id="rId47"/>
    <p:sldId id="300" r:id="rId48"/>
    <p:sldId id="343" r:id="rId49"/>
    <p:sldId id="301" r:id="rId50"/>
    <p:sldId id="303" r:id="rId51"/>
    <p:sldId id="304" r:id="rId52"/>
    <p:sldId id="408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44" r:id="rId63"/>
    <p:sldId id="314" r:id="rId64"/>
    <p:sldId id="315" r:id="rId65"/>
    <p:sldId id="317" r:id="rId66"/>
    <p:sldId id="316" r:id="rId67"/>
    <p:sldId id="318" r:id="rId68"/>
    <p:sldId id="319" r:id="rId69"/>
    <p:sldId id="341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8" r:id="rId78"/>
    <p:sldId id="329" r:id="rId79"/>
    <p:sldId id="330" r:id="rId80"/>
    <p:sldId id="331" r:id="rId81"/>
    <p:sldId id="332" r:id="rId82"/>
    <p:sldId id="333" r:id="rId83"/>
    <p:sldId id="335" r:id="rId84"/>
    <p:sldId id="334" r:id="rId85"/>
    <p:sldId id="336" r:id="rId86"/>
    <p:sldId id="337" r:id="rId87"/>
    <p:sldId id="338" r:id="rId88"/>
  </p:sldIdLst>
  <p:sldSz cx="12192000" cy="6858000"/>
  <p:notesSz cx="6858000" cy="9144000"/>
  <p:embeddedFontLst>
    <p:embeddedFont>
      <p:font typeface="Cambria Math" panose="02040503050406030204" pitchFamily="18" charset="0"/>
      <p:regular r:id="rId91"/>
    </p:embeddedFont>
    <p:embeddedFont>
      <p:font typeface="Cascadia Mono" panose="020B0604020202020204" charset="0"/>
      <p:regular r:id="rId92"/>
      <p:bold r:id="rId93"/>
    </p:embeddedFont>
    <p:embeddedFont>
      <p:font typeface="EmbedMenlo" panose="020B0609030804020204" charset="0"/>
      <p:regular r:id="rId94"/>
      <p:bold r:id="rId95"/>
      <p:italic r:id="rId96"/>
      <p:boldItalic r:id="rId97"/>
    </p:embeddedFont>
    <p:embeddedFont>
      <p:font typeface="Fira Code" panose="020B0809050000020004" pitchFamily="49" charset="0"/>
      <p:regular r:id="rId98"/>
      <p:bold r:id="rId99"/>
    </p:embeddedFont>
    <p:embeddedFont>
      <p:font typeface="Open Sans SemiBold" panose="020B0706030804020204" pitchFamily="34" charset="0"/>
      <p:regular r:id="rId100"/>
      <p:bold r:id="rId101"/>
      <p:italic r:id="rId102"/>
      <p:boldItalic r:id="rId10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911924D-45D3-F642-9FA0-F0B48E9A142D}">
          <p14:sldIdLst>
            <p14:sldId id="397"/>
            <p14:sldId id="257"/>
            <p14:sldId id="258"/>
            <p14:sldId id="259"/>
            <p14:sldId id="260"/>
            <p14:sldId id="261"/>
            <p14:sldId id="262"/>
            <p14:sldId id="263"/>
            <p14:sldId id="256"/>
            <p14:sldId id="264"/>
            <p14:sldId id="409"/>
          </p14:sldIdLst>
        </p14:section>
        <p14:section name="SMFs Recap" id="{8BB1CBE2-9576-2048-AEFB-D30F52CF140C}">
          <p14:sldIdLst>
            <p14:sldId id="265"/>
            <p14:sldId id="266"/>
            <p14:sldId id="268"/>
            <p14:sldId id="269"/>
            <p14:sldId id="270"/>
            <p14:sldId id="271"/>
            <p14:sldId id="272"/>
            <p14:sldId id="410"/>
            <p14:sldId id="273"/>
            <p14:sldId id="400"/>
            <p14:sldId id="401"/>
            <p14:sldId id="274"/>
          </p14:sldIdLst>
        </p14:section>
        <p14:section name="The Problem" id="{46A72355-548A-BC4D-B04B-529D416E780C}">
          <p14:sldIdLst>
            <p14:sldId id="276"/>
            <p14:sldId id="277"/>
            <p14:sldId id="278"/>
            <p14:sldId id="398"/>
            <p14:sldId id="282"/>
            <p14:sldId id="283"/>
            <p14:sldId id="284"/>
            <p14:sldId id="285"/>
            <p14:sldId id="287"/>
            <p14:sldId id="402"/>
            <p14:sldId id="405"/>
            <p14:sldId id="403"/>
            <p14:sldId id="404"/>
            <p14:sldId id="289"/>
            <p14:sldId id="291"/>
            <p14:sldId id="406"/>
            <p14:sldId id="290"/>
            <p14:sldId id="292"/>
            <p14:sldId id="293"/>
            <p14:sldId id="298"/>
            <p14:sldId id="295"/>
            <p14:sldId id="407"/>
          </p14:sldIdLst>
        </p14:section>
        <p14:section name="lvalues &amp; rvalues" id="{B9AA3482-F0EF-634E-AA34-68677A7F80D8}">
          <p14:sldIdLst>
            <p14:sldId id="299"/>
            <p14:sldId id="300"/>
            <p14:sldId id="343"/>
            <p14:sldId id="301"/>
            <p14:sldId id="303"/>
            <p14:sldId id="304"/>
            <p14:sldId id="408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44"/>
            <p14:sldId id="314"/>
          </p14:sldIdLst>
        </p14:section>
        <p14:section name="Move Semantics" id="{B96113A5-79C4-9F44-BF50-F4CCF6D0DE54}">
          <p14:sldIdLst>
            <p14:sldId id="315"/>
            <p14:sldId id="317"/>
            <p14:sldId id="316"/>
            <p14:sldId id="318"/>
            <p14:sldId id="319"/>
            <p14:sldId id="341"/>
            <p14:sldId id="320"/>
            <p14:sldId id="321"/>
          </p14:sldIdLst>
        </p14:section>
        <p14:section name="std::move and SMFs" id="{FAB2E281-8759-F54F-AEE6-3E75829AF69A}">
          <p14:sldIdLst>
            <p14:sldId id="322"/>
            <p14:sldId id="323"/>
            <p14:sldId id="324"/>
            <p14:sldId id="325"/>
            <p14:sldId id="326"/>
            <p14:sldId id="328"/>
            <p14:sldId id="329"/>
            <p14:sldId id="330"/>
            <p14:sldId id="331"/>
            <p14:sldId id="332"/>
            <p14:sldId id="333"/>
            <p14:sldId id="335"/>
            <p14:sldId id="334"/>
            <p14:sldId id="336"/>
            <p14:sldId id="33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42C1"/>
    <a:srgbClr val="D73A48"/>
    <a:srgbClr val="E36208"/>
    <a:srgbClr val="626B74"/>
    <a:srgbClr val="D9D9D9"/>
    <a:srgbClr val="005CC5"/>
    <a:srgbClr val="C1FBC6"/>
    <a:srgbClr val="FFB1FF"/>
    <a:srgbClr val="D8B1FF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CE978C-F88D-3C4D-B01B-2B52AFD926FE}" v="766" dt="2025-02-18T01:53:01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4"/>
    <p:restoredTop sz="95707"/>
  </p:normalViewPr>
  <p:slideViewPr>
    <p:cSldViewPr snapToGrid="0">
      <p:cViewPr varScale="1">
        <p:scale>
          <a:sx n="144" d="100"/>
          <a:sy n="144" d="100"/>
        </p:scale>
        <p:origin x="232" y="4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3.fntdata"/><Relationship Id="rId108" Type="http://schemas.microsoft.com/office/2015/10/relationships/revisionInfo" Target="revisionInfo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8/10/relationships/authors" Target="author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0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omments/modernComment_111_5C94E7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4EC516-B070-9647-8F70-BD2BBBC6920C}" authorId="{B1D4CDAD-A7D4-D519-77EB-928843413EA3}" created="2024-11-07T08:28:30.280">
    <pc:sldMkLst xmlns:pc="http://schemas.microsoft.com/office/powerpoint/2013/main/command">
      <pc:docMk/>
      <pc:sldMk cId="1553262484" sldId="273"/>
    </pc:sldMkLst>
    <p188:txBody>
      <a:bodyPr/>
      <a:lstStyle/>
      <a:p>
        <a:r>
          <a:rPr lang="en-US"/>
          <a:t>Consider removing RVO discussion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 dirty="0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1_5C94E79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opy_elision#Return_value_optimizatio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document/6983056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document/6704670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stackoverflow.com/questions/37935393/pass-by-value-vs-pass-by-rvalue-reference?newreg=1d0f3d3ee1ff4bada868d6bc75be5dc6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3DBDF-52E0-B9FF-AE37-067244EC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back! Link to Attendance Form ↓</a:t>
            </a: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0E56635-C15C-1173-F353-34A2B895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00" t="6000" r="6000" b="6000"/>
          <a:stretch/>
        </p:blipFill>
        <p:spPr>
          <a:xfrm>
            <a:off x="3831771" y="1702525"/>
            <a:ext cx="4528458" cy="45284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09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906945-463E-811D-E25C-4EFE8F979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SMFs Recap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a special member function?</a:t>
            </a:r>
          </a:p>
          <a:p>
            <a:r>
              <a:rPr lang="en-US" dirty="0"/>
              <a:t>The Problem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do our SMFs cause unnecessary copies?</a:t>
            </a:r>
          </a:p>
          <a:p>
            <a:r>
              <a:rPr lang="en-US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lvalues</a:t>
            </a:r>
            <a:r>
              <a:rPr lang="en-US" dirty="0"/>
              <a:t> and </a:t>
            </a:r>
            <a:r>
              <a:rPr lang="en-US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rvalues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does C++ distinguish between persistent and temporary objects?</a:t>
            </a:r>
            <a:endParaRPr lang="en-US" dirty="0">
              <a:solidFill>
                <a:schemeClr val="bg1">
                  <a:lumMod val="50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/>
              <a:t>Move Semantics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can we avoid making unnecessary copies? And a code demo!</a:t>
            </a:r>
          </a:p>
          <a:p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/>
              <a:t> and SMFs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How can we ”opt-in” to move semantics? Which SMFs should I define?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FB3D94-4521-7067-1E4B-49FF828A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297515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921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25BD-59A9-DFEB-2D5C-1AA0C39A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SMFs Recap</a:t>
            </a:r>
          </a:p>
        </p:txBody>
      </p:sp>
    </p:spTree>
    <p:extLst>
      <p:ext uri="{BB962C8B-B14F-4D97-AF65-F5344CB8AC3E}">
        <p14:creationId xmlns:p14="http://schemas.microsoft.com/office/powerpoint/2010/main" val="3781502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6D00DA-DD8F-7249-58B7-9677AB23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member functions handle the class lifecycle</a:t>
            </a:r>
          </a:p>
          <a:p>
            <a:pPr lvl="1"/>
            <a:r>
              <a:rPr lang="en-US" dirty="0"/>
              <a:t>Copy constructor		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b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b;</a:t>
            </a:r>
            <a:endParaRPr lang="en-US" sz="20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lvl="1"/>
            <a:r>
              <a:rPr lang="en-US" dirty="0"/>
              <a:t>Copy assignment operator	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b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a = b;</a:t>
            </a:r>
            <a:endParaRPr lang="en-US" sz="20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lvl="1"/>
            <a:r>
              <a:rPr lang="en-US" dirty="0"/>
              <a:t>Destructor			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~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endParaRPr lang="en-US" sz="20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/>
              <a:t>Compiler creates these for us</a:t>
            </a:r>
          </a:p>
          <a:p>
            <a:pPr lvl="1"/>
            <a:r>
              <a:rPr lang="en-US" dirty="0"/>
              <a:t>But… if we’re managing memory, we need to override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D4E069-EEE0-7699-9900-4CB87D6D8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</p:spTree>
    <p:extLst>
      <p:ext uri="{BB962C8B-B14F-4D97-AF65-F5344CB8AC3E}">
        <p14:creationId xmlns:p14="http://schemas.microsoft.com/office/powerpoint/2010/main" val="162173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E48E-94F1-F3CF-44AA-BFAB8076C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Introducing… the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/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59A0-8049-1461-FDCD-10D2190C2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~Photo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width;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height;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data;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80588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0ADCD-680A-3BA2-7306-86CCF61B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/>
              <a:t> Constructor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9A3D4-AD59-0BA3-5792-9F0E0B76B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: width(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, height(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, data(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new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080DB6-2A10-793C-32AF-1A51A3D300F5}"/>
              </a:ext>
            </a:extLst>
          </p:cNvPr>
          <p:cNvSpPr txBox="1">
            <a:spLocks/>
          </p:cNvSpPr>
          <p:nvPr/>
        </p:nvSpPr>
        <p:spPr>
          <a:xfrm>
            <a:off x="7715580" y="4309337"/>
            <a:ext cx="3574943" cy="16533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Creates a </a:t>
            </a:r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brand new photo 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and allocates memory for its pixels!</a:t>
            </a:r>
          </a:p>
        </p:txBody>
      </p:sp>
    </p:spTree>
    <p:extLst>
      <p:ext uri="{BB962C8B-B14F-4D97-AF65-F5344CB8AC3E}">
        <p14:creationId xmlns:p14="http://schemas.microsoft.com/office/powerpoint/2010/main" val="201547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5D1D8-8303-380A-B7DB-3156D7753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E9DE-5BB7-E53A-57C0-AD86F56EF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/>
              <a:t> SMF: </a:t>
            </a:r>
            <a:r>
              <a:rPr lang="en-US" dirty="0">
                <a:solidFill>
                  <a:srgbClr val="0070C0"/>
                </a:solidFill>
              </a:rPr>
              <a:t>Copy Constructor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762CE-3957-4A7F-444B-992A30DB3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: width(</a:t>
            </a:r>
            <a:r>
              <a:rPr lang="en-US" sz="23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.width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, height(</a:t>
            </a:r>
            <a:r>
              <a:rPr lang="en-US" sz="23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.height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, 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data(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new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])</a:t>
            </a:r>
            <a:endParaRPr lang="en-US" sz="23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3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width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height, data);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EF4D32-912B-A13A-F5AC-D71A3590CDDE}"/>
              </a:ext>
            </a:extLst>
          </p:cNvPr>
          <p:cNvSpPr txBox="1">
            <a:spLocks/>
          </p:cNvSpPr>
          <p:nvPr/>
        </p:nvSpPr>
        <p:spPr>
          <a:xfrm>
            <a:off x="7340023" y="1974351"/>
            <a:ext cx="3574943" cy="16533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Creates a </a:t>
            </a:r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new photo from an existing one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creating a copy of its data!</a:t>
            </a:r>
          </a:p>
        </p:txBody>
      </p:sp>
    </p:spTree>
    <p:extLst>
      <p:ext uri="{BB962C8B-B14F-4D97-AF65-F5344CB8AC3E}">
        <p14:creationId xmlns:p14="http://schemas.microsoft.com/office/powerpoint/2010/main" val="409504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9518D-45C8-5136-DEEF-ABC3F9D37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DF908-EBA7-7240-DA70-05AE1532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/>
              <a:t> SMF: </a:t>
            </a:r>
            <a:r>
              <a:rPr lang="en-US" dirty="0">
                <a:solidFill>
                  <a:srgbClr val="0070C0"/>
                </a:solidFill>
              </a:rPr>
              <a:t>Copy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22882-E543-155C-9E04-B5D2C1BF4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operator=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Check for self assignment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0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b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delete[]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data; </a:t>
            </a:r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Clean up old pixels!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b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Copy over new pixels!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width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.width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height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.height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data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new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[width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height];</a:t>
            </a: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width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height, data);</a:t>
            </a: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0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387A22-77C1-9FE4-1ED2-3AE156724649}"/>
              </a:ext>
            </a:extLst>
          </p:cNvPr>
          <p:cNvSpPr txBox="1">
            <a:spLocks/>
          </p:cNvSpPr>
          <p:nvPr/>
        </p:nvSpPr>
        <p:spPr>
          <a:xfrm>
            <a:off x="7601280" y="2370683"/>
            <a:ext cx="3574943" cy="21166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Replaces a photo’s contents with the contents of another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cleaning up its own data before copying the new one!</a:t>
            </a:r>
          </a:p>
        </p:txBody>
      </p:sp>
    </p:spTree>
    <p:extLst>
      <p:ext uri="{BB962C8B-B14F-4D97-AF65-F5344CB8AC3E}">
        <p14:creationId xmlns:p14="http://schemas.microsoft.com/office/powerpoint/2010/main" val="35116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88BF8-20E7-F0B6-7889-6832B0AE4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16AB4-D706-DFFA-B19C-E60B65582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/>
              <a:t> SMF: </a:t>
            </a:r>
            <a:r>
              <a:rPr lang="en-US" dirty="0">
                <a:solidFill>
                  <a:srgbClr val="0070C0"/>
                </a:solidFill>
              </a:rPr>
              <a:t>Destructor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2256F-C513-EE13-F2E4-930BEEF55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~Photo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delete[]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data;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D6CB53-8DA0-0938-0753-991A8CFED44A}"/>
              </a:ext>
            </a:extLst>
          </p:cNvPr>
          <p:cNvSpPr txBox="1">
            <a:spLocks/>
          </p:cNvSpPr>
          <p:nvPr/>
        </p:nvSpPr>
        <p:spPr>
          <a:xfrm>
            <a:off x="6899152" y="2873603"/>
            <a:ext cx="3574943" cy="21166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Cleans up this photo’s data 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 we don’t leak memory!</a:t>
            </a:r>
          </a:p>
        </p:txBody>
      </p:sp>
    </p:spTree>
    <p:extLst>
      <p:ext uri="{BB962C8B-B14F-4D97-AF65-F5344CB8AC3E}">
        <p14:creationId xmlns:p14="http://schemas.microsoft.com/office/powerpoint/2010/main" val="179980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1304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7A50BB-2059-6263-07D2-85C0AD0560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55FD6-A355-1F6B-5CFF-0E29CC998078}"/>
              </a:ext>
            </a:extLst>
          </p:cNvPr>
          <p:cNvSpPr/>
          <p:nvPr/>
        </p:nvSpPr>
        <p:spPr>
          <a:xfrm>
            <a:off x="3695700" y="1885950"/>
            <a:ext cx="4800600" cy="3086100"/>
          </a:xfrm>
          <a:prstGeom prst="roundRect">
            <a:avLst>
              <a:gd name="adj" fmla="val 8201"/>
            </a:avLst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5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5D53-8A64-BA98-6A4F-2853E584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E5D5B-21B6-CC1B-3D5B-08EA9E190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048935"/>
            <a:ext cx="11404600" cy="4036422"/>
          </a:xfrm>
        </p:spPr>
        <p:txBody>
          <a:bodyPr anchor="ctr">
            <a:normAutofit/>
          </a:bodyPr>
          <a:lstStyle/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sz="24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400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(A)</a:t>
            </a:r>
            <a:endParaRPr lang="en-US" sz="2400" b="1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retake(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retake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// </a:t>
            </a:r>
            <a:r>
              <a:rPr lang="en-US" sz="2400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(B)</a:t>
            </a:r>
            <a:endParaRPr lang="en-US" sz="2400" b="1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B2DA-2A84-AD13-A7B9-0B0165000A9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439818"/>
            <a:ext cx="11404600" cy="428061"/>
          </a:xfrm>
        </p:spPr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What special member functions get called at </a:t>
            </a:r>
            <a:r>
              <a:rPr lang="en-US" b="1" dirty="0"/>
              <a:t>(A)</a:t>
            </a:r>
            <a:r>
              <a:rPr lang="en-US" dirty="0"/>
              <a:t> and </a:t>
            </a:r>
            <a:r>
              <a:rPr lang="en-US" b="1" dirty="0"/>
              <a:t>(B)</a:t>
            </a:r>
            <a:r>
              <a:rPr lang="en-US" dirty="0"/>
              <a:t> below?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618721-D0DE-4962-3C09-4447328BD3E7}"/>
              </a:ext>
            </a:extLst>
          </p:cNvPr>
          <p:cNvSpPr txBox="1">
            <a:spLocks/>
          </p:cNvSpPr>
          <p:nvPr/>
        </p:nvSpPr>
        <p:spPr>
          <a:xfrm>
            <a:off x="8437031" y="3686147"/>
            <a:ext cx="1299634" cy="626533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E6D8FBB-0896-65BD-9406-FB1C77F03488}"/>
              </a:ext>
            </a:extLst>
          </p:cNvPr>
          <p:cNvSpPr/>
          <p:nvPr/>
        </p:nvSpPr>
        <p:spPr>
          <a:xfrm>
            <a:off x="958849" y="3666681"/>
            <a:ext cx="2817285" cy="626533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756753-4C95-1555-FA2A-9452541C8162}"/>
              </a:ext>
            </a:extLst>
          </p:cNvPr>
          <p:cNvSpPr/>
          <p:nvPr/>
        </p:nvSpPr>
        <p:spPr>
          <a:xfrm>
            <a:off x="3776135" y="3669214"/>
            <a:ext cx="2319867" cy="626533"/>
          </a:xfrm>
          <a:prstGeom prst="roundRect">
            <a:avLst/>
          </a:prstGeom>
          <a:solidFill>
            <a:srgbClr val="D73A4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138F37-362F-6CB2-4C5E-291901CB1EE3}"/>
              </a:ext>
            </a:extLst>
          </p:cNvPr>
          <p:cNvSpPr txBox="1">
            <a:spLocks/>
          </p:cNvSpPr>
          <p:nvPr/>
        </p:nvSpPr>
        <p:spPr>
          <a:xfrm>
            <a:off x="9594319" y="3686147"/>
            <a:ext cx="1567386" cy="626533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0" tIns="228600" rIns="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B24AA6-2764-2AE0-4AC9-5E26B6675B96}"/>
              </a:ext>
            </a:extLst>
          </p:cNvPr>
          <p:cNvSpPr/>
          <p:nvPr/>
        </p:nvSpPr>
        <p:spPr>
          <a:xfrm>
            <a:off x="965200" y="4564018"/>
            <a:ext cx="1693333" cy="626533"/>
          </a:xfrm>
          <a:prstGeom prst="round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7A4527F-42BC-C31B-5985-F46576154F23}"/>
              </a:ext>
            </a:extLst>
          </p:cNvPr>
          <p:cNvSpPr txBox="1">
            <a:spLocks/>
          </p:cNvSpPr>
          <p:nvPr/>
        </p:nvSpPr>
        <p:spPr>
          <a:xfrm>
            <a:off x="8632565" y="4589420"/>
            <a:ext cx="1299634" cy="626533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0" tIns="228600" rIns="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Assign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AD3545A-A559-2538-20A3-E5A4EDEA3B15}"/>
              </a:ext>
            </a:extLst>
          </p:cNvPr>
          <p:cNvSpPr txBox="1">
            <a:spLocks/>
          </p:cNvSpPr>
          <p:nvPr/>
        </p:nvSpPr>
        <p:spPr>
          <a:xfrm>
            <a:off x="9875308" y="4605868"/>
            <a:ext cx="1567386" cy="626533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0" tIns="228600" rIns="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AAFF4A-E3D6-84BA-813A-8B84E2206043}"/>
              </a:ext>
            </a:extLst>
          </p:cNvPr>
          <p:cNvSpPr/>
          <p:nvPr/>
        </p:nvSpPr>
        <p:spPr>
          <a:xfrm>
            <a:off x="2658533" y="4566682"/>
            <a:ext cx="2319867" cy="626533"/>
          </a:xfrm>
          <a:prstGeom prst="roundRect">
            <a:avLst/>
          </a:prstGeom>
          <a:solidFill>
            <a:srgbClr val="D73A48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6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13" grpId="0" animBg="1"/>
      <p:bldP spid="14" grpId="0"/>
      <p:bldP spid="15" grpId="0"/>
      <p:bldP spid="16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9EF908-B384-9492-7650-6248C058D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753689"/>
            <a:ext cx="11404600" cy="4781006"/>
          </a:xfrm>
        </p:spPr>
        <p:txBody>
          <a:bodyPr/>
          <a:lstStyle/>
          <a:p>
            <a:r>
              <a:rPr lang="en-US" sz="2400" dirty="0"/>
              <a:t>This line 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might not actually call </a:t>
            </a:r>
            <a:r>
              <a:rPr lang="en-US" sz="2400" b="1" dirty="0">
                <a:solidFill>
                  <a:srgbClr val="0070C0"/>
                </a:solidFill>
              </a:rPr>
              <a:t>copy-constructor</a:t>
            </a:r>
            <a:r>
              <a:rPr lang="en-US" sz="2400" dirty="0"/>
              <a:t> + </a:t>
            </a:r>
            <a:r>
              <a:rPr lang="en-US" sz="2400" b="1" dirty="0">
                <a:solidFill>
                  <a:srgbClr val="D73A48"/>
                </a:solidFill>
              </a:rPr>
              <a:t>destructor</a:t>
            </a:r>
            <a:r>
              <a:rPr lang="en-US" sz="2400" dirty="0"/>
              <a:t> </a:t>
            </a:r>
          </a:p>
          <a:p>
            <a:r>
              <a:rPr lang="en-US" sz="2400" dirty="0"/>
              <a:t>This is due to a compiler optimization called </a:t>
            </a:r>
            <a:r>
              <a:rPr lang="en-US" sz="2400" dirty="0">
                <a:hlinkClick r:id="rId2"/>
              </a:rPr>
              <a:t>return-value optimization (RVO)</a:t>
            </a:r>
            <a:endParaRPr lang="en-US" sz="2400" dirty="0"/>
          </a:p>
          <a:p>
            <a:r>
              <a:rPr lang="en-US" sz="2400" dirty="0"/>
              <a:t>For the purposes of this lecture, we will pretend that it does!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A7ECEC-9F3E-275B-FA3B-75DFEA2BA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Aside: Return Value Optimization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D11E8B-3E15-7468-3019-EBEBE16C0127}"/>
              </a:ext>
            </a:extLst>
          </p:cNvPr>
          <p:cNvSpPr/>
          <p:nvPr/>
        </p:nvSpPr>
        <p:spPr>
          <a:xfrm>
            <a:off x="850900" y="2449286"/>
            <a:ext cx="10156371" cy="9797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548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CF1C-65CA-69FF-65EF-8ABA8C32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392363"/>
            <a:ext cx="11404600" cy="766989"/>
          </a:xfrm>
        </p:spPr>
        <p:txBody>
          <a:bodyPr/>
          <a:lstStyle/>
          <a:p>
            <a:r>
              <a:rPr lang="en-US" sz="3200" dirty="0">
                <a:solidFill>
                  <a:srgbClr val="D73A48"/>
                </a:solidFill>
              </a:rPr>
              <a:t>Key Idea: </a:t>
            </a:r>
            <a:r>
              <a:rPr lang="en-US" sz="3200" b="0" dirty="0"/>
              <a:t>The </a:t>
            </a:r>
            <a:r>
              <a:rPr lang="en-US" sz="3200" b="0" dirty="0">
                <a:solidFill>
                  <a:srgbClr val="D73A48"/>
                </a:solidFill>
              </a:rPr>
              <a:t>return value </a:t>
            </a:r>
            <a:r>
              <a:rPr lang="en-US" sz="3200" b="0" dirty="0"/>
              <a:t>of a function is </a:t>
            </a:r>
            <a:r>
              <a:rPr lang="en-US" sz="3200" b="0" dirty="0">
                <a:solidFill>
                  <a:srgbClr val="D73A48"/>
                </a:solidFill>
              </a:rPr>
              <a:t>temporary</a:t>
            </a:r>
            <a:r>
              <a:rPr lang="en-US" sz="3200" b="0" dirty="0"/>
              <a:t> </a:t>
            </a:r>
            <a:br>
              <a:rPr lang="en-US" sz="3200" b="0" dirty="0"/>
            </a:br>
            <a:r>
              <a:rPr lang="en-US" sz="3200" b="0" dirty="0"/>
              <a:t>(it’s destroyed before the next line)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582953-0DC0-FD57-EC3C-35F7A1BCF67C}"/>
              </a:ext>
            </a:extLst>
          </p:cNvPr>
          <p:cNvSpPr/>
          <p:nvPr/>
        </p:nvSpPr>
        <p:spPr>
          <a:xfrm>
            <a:off x="1017814" y="3649660"/>
            <a:ext cx="10156371" cy="9797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BB0814-EC5C-8FFD-C6E7-08D97C3ADB4D}"/>
              </a:ext>
            </a:extLst>
          </p:cNvPr>
          <p:cNvSpPr txBox="1">
            <a:spLocks/>
          </p:cNvSpPr>
          <p:nvPr/>
        </p:nvSpPr>
        <p:spPr>
          <a:xfrm>
            <a:off x="6980795" y="4472623"/>
            <a:ext cx="3574943" cy="16533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compiler is going to clean this object up before moving onto the next line!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9A22101-8BD5-BD17-35A5-71B47DE1E6EB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470071" y="4472623"/>
            <a:ext cx="1510724" cy="82667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78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864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4CE7-91DC-7BF1-BB4D-9D6634E9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4273424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86A52D-768E-76B9-DA66-11E5C995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9411B-8376-C826-5B4C-A8B184F2CB69}"/>
              </a:ext>
            </a:extLst>
          </p:cNvPr>
          <p:cNvSpPr txBox="1"/>
          <p:nvPr/>
        </p:nvSpPr>
        <p:spPr>
          <a:xfrm>
            <a:off x="4656666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AF0AB41-8EE5-DB2C-14F1-6DEB66311D37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800" b="1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endParaRPr lang="en-US" b="0" dirty="0">
              <a:solidFill>
                <a:srgbClr val="626B74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6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5F367-CD16-C636-ED07-7715AB36D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3C20C0-1CF4-16A0-791E-44D1A59D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42F2E-C9E5-27B5-C424-931757E2A742}"/>
              </a:ext>
            </a:extLst>
          </p:cNvPr>
          <p:cNvSpPr txBox="1"/>
          <p:nvPr/>
        </p:nvSpPr>
        <p:spPr>
          <a:xfrm>
            <a:off x="2261414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7EB23F-B5C5-7111-D839-A3CDB2B5568A}"/>
              </a:ext>
            </a:extLst>
          </p:cNvPr>
          <p:cNvGrpSpPr/>
          <p:nvPr/>
        </p:nvGrpSpPr>
        <p:grpSpPr>
          <a:xfrm>
            <a:off x="7051921" y="1397725"/>
            <a:ext cx="3234380" cy="3987075"/>
            <a:chOff x="7051920" y="1397725"/>
            <a:chExt cx="3437467" cy="423742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1E651CC-BD7C-4426-A6F1-AFDC634AE2A7}"/>
                </a:ext>
              </a:extLst>
            </p:cNvPr>
            <p:cNvSpPr/>
            <p:nvPr/>
          </p:nvSpPr>
          <p:spPr>
            <a:xfrm>
              <a:off x="8617437" y="2751054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B0C4DE6-0632-205A-B84A-7CD6C0D05BF6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0x1024c3bd</a:t>
              </a: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C17692BC-A7DF-A4D6-A0FD-C8525EF6C358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9050" cap="sq">
              <a:solidFill>
                <a:schemeClr val="tx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3369C32-BCF9-B8B2-75F3-0611D17F2043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400" b="1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endParaRPr lang="en-US" b="0" dirty="0">
              <a:solidFill>
                <a:srgbClr val="626B74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46E378B8-BF02-66F7-9C2E-8ECAA5614E19}"/>
              </a:ext>
            </a:extLst>
          </p:cNvPr>
          <p:cNvSpPr/>
          <p:nvPr/>
        </p:nvSpPr>
        <p:spPr>
          <a:xfrm rot="7278424">
            <a:off x="5531481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8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545D0-4EF7-3928-0934-AC47C4587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FEB682-9460-6D22-74E1-765F8701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211FE-9717-703B-7C19-3FC9BFB1DF91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6585F2C-F0C5-B096-0628-9480A1200C58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2DECF79-0794-CFAE-9196-030E63FAF7FD}"/>
              </a:ext>
            </a:extLst>
          </p:cNvPr>
          <p:cNvSpPr/>
          <p:nvPr/>
        </p:nvSpPr>
        <p:spPr>
          <a:xfrm>
            <a:off x="9997652" y="3429000"/>
            <a:ext cx="306432" cy="221668"/>
          </a:xfrm>
          <a:custGeom>
            <a:avLst/>
            <a:gdLst/>
            <a:ahLst/>
            <a:cxnLst/>
            <a:rect l="l" t="t" r="r" b="b"/>
            <a:pathLst>
              <a:path w="4688721" h="2825255">
                <a:moveTo>
                  <a:pt x="0" y="0"/>
                </a:moveTo>
                <a:lnTo>
                  <a:pt x="4688721" y="0"/>
                </a:lnTo>
                <a:lnTo>
                  <a:pt x="4688721" y="2825255"/>
                </a:lnTo>
                <a:lnTo>
                  <a:pt x="0" y="282525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9050" cap="sq">
            <a:solidFill>
              <a:schemeClr val="tx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F9D97D-CA4A-D948-C95A-BB0271319E43}"/>
              </a:ext>
            </a:extLst>
          </p:cNvPr>
          <p:cNvGrpSpPr/>
          <p:nvPr/>
        </p:nvGrpSpPr>
        <p:grpSpPr>
          <a:xfrm>
            <a:off x="3997637" y="1397725"/>
            <a:ext cx="3234380" cy="3987075"/>
            <a:chOff x="7051920" y="1397725"/>
            <a:chExt cx="3437467" cy="423742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20D7AD1-2102-57FB-CB38-7F119BB81FC9}"/>
                </a:ext>
              </a:extLst>
            </p:cNvPr>
            <p:cNvSpPr/>
            <p:nvPr/>
          </p:nvSpPr>
          <p:spPr>
            <a:xfrm>
              <a:off x="8617437" y="2751054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14AC7A4-6E83-36EE-299A-56CF8EF7950D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0x1024c3bd</a:t>
              </a: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5F003393-7A85-2AF0-190C-02F7BF35E31F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9050" cap="sq">
              <a:solidFill>
                <a:schemeClr val="tx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606E3DCD-0E1E-B564-1185-EEC262D8FBDE}"/>
              </a:ext>
            </a:extLst>
          </p:cNvPr>
          <p:cNvSpPr/>
          <p:nvPr/>
        </p:nvSpPr>
        <p:spPr>
          <a:xfrm>
            <a:off x="9997652" y="2671099"/>
            <a:ext cx="288328" cy="764779"/>
          </a:xfrm>
          <a:custGeom>
            <a:avLst/>
            <a:gdLst>
              <a:gd name="connsiteX0" fmla="*/ 137098 w 410342"/>
              <a:gd name="connsiteY0" fmla="*/ 0 h 812800"/>
              <a:gd name="connsiteX1" fmla="*/ 408032 w 410342"/>
              <a:gd name="connsiteY1" fmla="*/ 423333 h 812800"/>
              <a:gd name="connsiteX2" fmla="*/ 1632 w 410342"/>
              <a:gd name="connsiteY2" fmla="*/ 626533 h 812800"/>
              <a:gd name="connsiteX3" fmla="*/ 255632 w 410342"/>
              <a:gd name="connsiteY3" fmla="*/ 812800 h 812800"/>
              <a:gd name="connsiteX4" fmla="*/ 255632 w 410342"/>
              <a:gd name="connsiteY4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342" h="812800">
                <a:moveTo>
                  <a:pt x="137098" y="0"/>
                </a:moveTo>
                <a:cubicBezTo>
                  <a:pt x="283854" y="159455"/>
                  <a:pt x="430610" y="318911"/>
                  <a:pt x="408032" y="423333"/>
                </a:cubicBezTo>
                <a:cubicBezTo>
                  <a:pt x="385454" y="527755"/>
                  <a:pt x="27032" y="561622"/>
                  <a:pt x="1632" y="626533"/>
                </a:cubicBezTo>
                <a:cubicBezTo>
                  <a:pt x="-23768" y="691444"/>
                  <a:pt x="255632" y="812800"/>
                  <a:pt x="255632" y="812800"/>
                </a:cubicBezTo>
                <a:lnTo>
                  <a:pt x="255632" y="8128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50C7B0-E71E-EACE-5CB2-E6CF66E99EA9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0x133210f1</a:t>
            </a: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C3DAF749-46AC-FDBA-ABAF-2FA022698341}"/>
              </a:ext>
            </a:extLst>
          </p:cNvPr>
          <p:cNvSpPr/>
          <p:nvPr/>
        </p:nvSpPr>
        <p:spPr>
          <a:xfrm>
            <a:off x="8524626" y="3429000"/>
            <a:ext cx="3234380" cy="1948921"/>
          </a:xfrm>
          <a:custGeom>
            <a:avLst/>
            <a:gdLst/>
            <a:ahLst/>
            <a:cxnLst/>
            <a:rect l="l" t="t" r="r" b="b"/>
            <a:pathLst>
              <a:path w="4688721" h="2825255">
                <a:moveTo>
                  <a:pt x="0" y="0"/>
                </a:moveTo>
                <a:lnTo>
                  <a:pt x="4688721" y="0"/>
                </a:lnTo>
                <a:lnTo>
                  <a:pt x="4688721" y="2825255"/>
                </a:lnTo>
                <a:lnTo>
                  <a:pt x="0" y="2825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chemeClr val="tx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70785891-E17F-848F-9AF1-5D29444693AF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1" dirty="0">
                <a:solidFill>
                  <a:srgbClr val="0070C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0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constructor</a:t>
            </a:r>
          </a:p>
        </p:txBody>
      </p:sp>
    </p:spTree>
    <p:extLst>
      <p:ext uri="{BB962C8B-B14F-4D97-AF65-F5344CB8AC3E}">
        <p14:creationId xmlns:p14="http://schemas.microsoft.com/office/powerpoint/2010/main" val="2084248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4138F-76E6-2AAE-0AA2-B81906850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EB928E-0C82-38D9-D8F2-AAE88FED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033B51-C390-3959-EE6D-21D8E9A7E3A8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EB89836-5A56-B379-F4C2-516A22D6F464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3ED3725-A000-F464-A560-C0C9609B2CFD}"/>
              </a:ext>
            </a:extLst>
          </p:cNvPr>
          <p:cNvSpPr/>
          <p:nvPr/>
        </p:nvSpPr>
        <p:spPr>
          <a:xfrm>
            <a:off x="9997652" y="3429000"/>
            <a:ext cx="306432" cy="221668"/>
          </a:xfrm>
          <a:custGeom>
            <a:avLst/>
            <a:gdLst/>
            <a:ahLst/>
            <a:cxnLst/>
            <a:rect l="l" t="t" r="r" b="b"/>
            <a:pathLst>
              <a:path w="4688721" h="2825255">
                <a:moveTo>
                  <a:pt x="0" y="0"/>
                </a:moveTo>
                <a:lnTo>
                  <a:pt x="4688721" y="0"/>
                </a:lnTo>
                <a:lnTo>
                  <a:pt x="4688721" y="2825255"/>
                </a:lnTo>
                <a:lnTo>
                  <a:pt x="0" y="282525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9050" cap="sq">
            <a:solidFill>
              <a:schemeClr val="tx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7682EE-7C6C-88F1-848F-50250649457D}"/>
              </a:ext>
            </a:extLst>
          </p:cNvPr>
          <p:cNvGrpSpPr/>
          <p:nvPr/>
        </p:nvGrpSpPr>
        <p:grpSpPr>
          <a:xfrm>
            <a:off x="3997637" y="1397725"/>
            <a:ext cx="3234380" cy="3987075"/>
            <a:chOff x="7051920" y="1397725"/>
            <a:chExt cx="3437467" cy="423742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C2E4DFF-ED5B-E603-0E04-793C9327E44F}"/>
                </a:ext>
              </a:extLst>
            </p:cNvPr>
            <p:cNvSpPr/>
            <p:nvPr/>
          </p:nvSpPr>
          <p:spPr>
            <a:xfrm>
              <a:off x="8617437" y="2751054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651F10E-BA66-ECFD-517F-F90ED1EC847B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☠️ </a:t>
              </a:r>
              <a:r>
                <a:rPr lang="en-US" sz="2000" b="1" dirty="0">
                  <a:solidFill>
                    <a:srgbClr val="626B74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0x1024c3bd</a:t>
              </a: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0726EB2-D387-4157-C97C-603900D44296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2">
                <a:alphaModFix amt="25000"/>
              </a:blip>
              <a:srcRect/>
              <a:stretch>
                <a:fillRect/>
              </a:stretch>
            </a:blipFill>
            <a:ln w="19050" cap="sq">
              <a:solidFill>
                <a:schemeClr val="tx1">
                  <a:alpha val="25000"/>
                </a:schemeClr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8360F4F1-29E5-8715-84A3-0475C25C5174}"/>
              </a:ext>
            </a:extLst>
          </p:cNvPr>
          <p:cNvSpPr/>
          <p:nvPr/>
        </p:nvSpPr>
        <p:spPr>
          <a:xfrm>
            <a:off x="9997652" y="2671099"/>
            <a:ext cx="288328" cy="764779"/>
          </a:xfrm>
          <a:custGeom>
            <a:avLst/>
            <a:gdLst>
              <a:gd name="connsiteX0" fmla="*/ 137098 w 410342"/>
              <a:gd name="connsiteY0" fmla="*/ 0 h 812800"/>
              <a:gd name="connsiteX1" fmla="*/ 408032 w 410342"/>
              <a:gd name="connsiteY1" fmla="*/ 423333 h 812800"/>
              <a:gd name="connsiteX2" fmla="*/ 1632 w 410342"/>
              <a:gd name="connsiteY2" fmla="*/ 626533 h 812800"/>
              <a:gd name="connsiteX3" fmla="*/ 255632 w 410342"/>
              <a:gd name="connsiteY3" fmla="*/ 812800 h 812800"/>
              <a:gd name="connsiteX4" fmla="*/ 255632 w 410342"/>
              <a:gd name="connsiteY4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342" h="812800">
                <a:moveTo>
                  <a:pt x="137098" y="0"/>
                </a:moveTo>
                <a:cubicBezTo>
                  <a:pt x="283854" y="159455"/>
                  <a:pt x="430610" y="318911"/>
                  <a:pt x="408032" y="423333"/>
                </a:cubicBezTo>
                <a:cubicBezTo>
                  <a:pt x="385454" y="527755"/>
                  <a:pt x="27032" y="561622"/>
                  <a:pt x="1632" y="626533"/>
                </a:cubicBezTo>
                <a:cubicBezTo>
                  <a:pt x="-23768" y="691444"/>
                  <a:pt x="255632" y="812800"/>
                  <a:pt x="255632" y="812800"/>
                </a:cubicBezTo>
                <a:lnTo>
                  <a:pt x="255632" y="8128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5BF603-4AF8-CD37-CB41-E212FE699EBF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0x133210f1</a:t>
            </a: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2CD05CF9-A619-0AFA-87BB-D21ECDE1201E}"/>
              </a:ext>
            </a:extLst>
          </p:cNvPr>
          <p:cNvSpPr/>
          <p:nvPr/>
        </p:nvSpPr>
        <p:spPr>
          <a:xfrm>
            <a:off x="8524626" y="3429000"/>
            <a:ext cx="3234380" cy="1948921"/>
          </a:xfrm>
          <a:custGeom>
            <a:avLst/>
            <a:gdLst/>
            <a:ahLst/>
            <a:cxnLst/>
            <a:rect l="l" t="t" r="r" b="b"/>
            <a:pathLst>
              <a:path w="4688721" h="2825255">
                <a:moveTo>
                  <a:pt x="0" y="0"/>
                </a:moveTo>
                <a:lnTo>
                  <a:pt x="4688721" y="0"/>
                </a:lnTo>
                <a:lnTo>
                  <a:pt x="4688721" y="2825255"/>
                </a:lnTo>
                <a:lnTo>
                  <a:pt x="0" y="2825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chemeClr val="tx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BBF5AC12-9420-5733-1618-8C0E6708E95D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 err="1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1" dirty="0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Destructor</a:t>
            </a:r>
            <a:endParaRPr lang="en-US" b="0" dirty="0">
              <a:solidFill>
                <a:srgbClr val="D73A48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083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2751D-6003-54B4-5B35-54E940A5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E12D9FB7-542A-EC40-0874-B2AE93622764}"/>
              </a:ext>
            </a:extLst>
          </p:cNvPr>
          <p:cNvSpPr/>
          <p:nvPr/>
        </p:nvSpPr>
        <p:spPr>
          <a:xfrm>
            <a:off x="3590596" y="1516258"/>
            <a:ext cx="5010808" cy="4259186"/>
          </a:xfrm>
          <a:custGeom>
            <a:avLst/>
            <a:gdLst/>
            <a:ahLst/>
            <a:cxnLst/>
            <a:rect l="l" t="t" r="r" b="b"/>
            <a:pathLst>
              <a:path w="6699765" h="5694800">
                <a:moveTo>
                  <a:pt x="0" y="0"/>
                </a:moveTo>
                <a:lnTo>
                  <a:pt x="6699764" y="0"/>
                </a:lnTo>
                <a:lnTo>
                  <a:pt x="6699764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13D599F-7877-86A6-B39D-0278CFE9FE26}"/>
              </a:ext>
            </a:extLst>
          </p:cNvPr>
          <p:cNvSpPr txBox="1">
            <a:spLocks/>
          </p:cNvSpPr>
          <p:nvPr/>
        </p:nvSpPr>
        <p:spPr>
          <a:xfrm>
            <a:off x="393700" y="6025503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concerned_bjarne</a:t>
            </a:r>
            <a:endParaRPr lang="en-US" dirty="0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474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2ADCEE-33E3-DF3D-226C-255A039C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drain battery life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973903-7986-C1F7-51D9-7344B03D7BDC}"/>
              </a:ext>
            </a:extLst>
          </p:cNvPr>
          <p:cNvGrpSpPr/>
          <p:nvPr/>
        </p:nvGrpSpPr>
        <p:grpSpPr>
          <a:xfrm>
            <a:off x="393700" y="1554479"/>
            <a:ext cx="5402945" cy="2155372"/>
            <a:chOff x="393700" y="1554479"/>
            <a:chExt cx="5402945" cy="21553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858B88-D7A0-1910-89BA-E7EA4559D41E}"/>
                </a:ext>
              </a:extLst>
            </p:cNvPr>
            <p:cNvSpPr/>
            <p:nvPr/>
          </p:nvSpPr>
          <p:spPr>
            <a:xfrm>
              <a:off x="393700" y="1554479"/>
              <a:ext cx="5402945" cy="2155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Connecting to </a:t>
              </a:r>
              <a:r>
                <a:rPr lang="en-US" sz="2800" dirty="0" err="1">
                  <a:solidFill>
                    <a:schemeClr val="tx1"/>
                  </a:solidFill>
                </a:rPr>
                <a:t>WiFi</a:t>
              </a:r>
              <a:endParaRPr lang="en-US" sz="2800" dirty="0">
                <a:solidFill>
                  <a:schemeClr val="tx1"/>
                </a:solidFill>
              </a:endParaRP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50FFEC3C-067F-876A-EF26-98965243FBA7}"/>
                </a:ext>
              </a:extLst>
            </p:cNvPr>
            <p:cNvSpPr/>
            <p:nvPr/>
          </p:nvSpPr>
          <p:spPr>
            <a:xfrm>
              <a:off x="2502416" y="2400300"/>
              <a:ext cx="1185511" cy="1028700"/>
            </a:xfrm>
            <a:custGeom>
              <a:avLst/>
              <a:gdLst/>
              <a:ahLst/>
              <a:cxnLst/>
              <a:rect l="l" t="t" r="r" b="b"/>
              <a:pathLst>
                <a:path w="2355818" h="2355818">
                  <a:moveTo>
                    <a:pt x="0" y="0"/>
                  </a:moveTo>
                  <a:lnTo>
                    <a:pt x="2355818" y="0"/>
                  </a:lnTo>
                  <a:lnTo>
                    <a:pt x="2355818" y="2355819"/>
                  </a:lnTo>
                  <a:lnTo>
                    <a:pt x="0" y="2355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5BCA7B-9D43-B1A3-83DE-248FA865B57E}"/>
                  </a:ext>
                </a:extLst>
              </p:cNvPr>
              <p:cNvSpPr/>
              <p:nvPr/>
            </p:nvSpPr>
            <p:spPr>
              <a:xfrm>
                <a:off x="6395355" y="1554479"/>
                <a:ext cx="5402945" cy="21553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Performing computations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l-G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l-G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5BCA7B-9D43-B1A3-83DE-248FA865B5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55" y="1554479"/>
                <a:ext cx="5402945" cy="2155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385177A-B1A3-92AB-D8CC-4C085DC71AFF}"/>
              </a:ext>
            </a:extLst>
          </p:cNvPr>
          <p:cNvGrpSpPr/>
          <p:nvPr/>
        </p:nvGrpSpPr>
        <p:grpSpPr>
          <a:xfrm>
            <a:off x="393698" y="4225835"/>
            <a:ext cx="5402945" cy="2155372"/>
            <a:chOff x="393698" y="4225835"/>
            <a:chExt cx="5402945" cy="215537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1411E8-7766-7518-748F-213B3D823A8C}"/>
                </a:ext>
              </a:extLst>
            </p:cNvPr>
            <p:cNvSpPr/>
            <p:nvPr/>
          </p:nvSpPr>
          <p:spPr>
            <a:xfrm>
              <a:off x="393698" y="4225835"/>
              <a:ext cx="5402945" cy="2155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Powering the display</a:t>
              </a: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32782F3-58AA-0275-9951-D7C6CA94F5A6}"/>
                </a:ext>
              </a:extLst>
            </p:cNvPr>
            <p:cNvSpPr/>
            <p:nvPr/>
          </p:nvSpPr>
          <p:spPr>
            <a:xfrm rot="5400000">
              <a:off x="2586825" y="4670587"/>
              <a:ext cx="1016689" cy="1933376"/>
            </a:xfrm>
            <a:custGeom>
              <a:avLst/>
              <a:gdLst/>
              <a:ahLst/>
              <a:cxnLst/>
              <a:rect l="l" t="t" r="r" b="b"/>
              <a:pathLst>
                <a:path w="1722046" h="3274711">
                  <a:moveTo>
                    <a:pt x="0" y="0"/>
                  </a:moveTo>
                  <a:lnTo>
                    <a:pt x="1722046" y="0"/>
                  </a:lnTo>
                  <a:lnTo>
                    <a:pt x="1722046" y="3274711"/>
                  </a:lnTo>
                  <a:lnTo>
                    <a:pt x="0" y="3274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7F226C-463C-9B45-0FE9-32C7CD09E57E}"/>
              </a:ext>
            </a:extLst>
          </p:cNvPr>
          <p:cNvGrpSpPr/>
          <p:nvPr/>
        </p:nvGrpSpPr>
        <p:grpSpPr>
          <a:xfrm>
            <a:off x="6395354" y="4225835"/>
            <a:ext cx="5402945" cy="2155372"/>
            <a:chOff x="6395354" y="4225835"/>
            <a:chExt cx="5402945" cy="215537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4CE3BF-B525-1CE1-A3E5-B8DAA7E10AB9}"/>
                </a:ext>
              </a:extLst>
            </p:cNvPr>
            <p:cNvSpPr/>
            <p:nvPr/>
          </p:nvSpPr>
          <p:spPr>
            <a:xfrm>
              <a:off x="6395354" y="4225835"/>
              <a:ext cx="5402945" cy="21553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Copying data?? </a:t>
              </a:r>
              <a:r>
                <a:rPr lang="en-US" sz="2800" dirty="0">
                  <a:solidFill>
                    <a:schemeClr val="tx1"/>
                  </a:solidFill>
                </a:rPr>
                <a:t>🤔</a:t>
              </a:r>
            </a:p>
            <a:p>
              <a:pPr algn="ctr"/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C7A94C82-B745-A18B-75BE-5AACF3B2C4EC}"/>
                </a:ext>
              </a:extLst>
            </p:cNvPr>
            <p:cNvSpPr/>
            <p:nvPr/>
          </p:nvSpPr>
          <p:spPr>
            <a:xfrm>
              <a:off x="7703210" y="5059071"/>
              <a:ext cx="2782895" cy="1086549"/>
            </a:xfrm>
            <a:custGeom>
              <a:avLst/>
              <a:gdLst/>
              <a:ahLst/>
              <a:cxnLst/>
              <a:rect l="l" t="t" r="r" b="b"/>
              <a:pathLst>
                <a:path w="6459509" h="2522040">
                  <a:moveTo>
                    <a:pt x="0" y="0"/>
                  </a:moveTo>
                  <a:lnTo>
                    <a:pt x="6459509" y="0"/>
                  </a:lnTo>
                  <a:lnTo>
                    <a:pt x="6459509" y="2522040"/>
                  </a:lnTo>
                  <a:lnTo>
                    <a:pt x="0" y="2522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79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FB918-9D41-C0D6-D2AE-7433382F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could reuse the memory instead?</a:t>
            </a:r>
          </a:p>
        </p:txBody>
      </p:sp>
    </p:spTree>
    <p:extLst>
      <p:ext uri="{BB962C8B-B14F-4D97-AF65-F5344CB8AC3E}">
        <p14:creationId xmlns:p14="http://schemas.microsoft.com/office/powerpoint/2010/main" val="3815577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CE774-9EF4-49D3-C002-C95A0A99B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AEDC33-B531-5220-B92C-1336D6FB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Solution: </a:t>
            </a:r>
            <a:r>
              <a:rPr lang="en-US" dirty="0">
                <a:solidFill>
                  <a:srgbClr val="00B050"/>
                </a:solidFill>
              </a:rPr>
              <a:t>Move Semantics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85795-D122-3578-31E2-3BCC2818CCBB}"/>
              </a:ext>
            </a:extLst>
          </p:cNvPr>
          <p:cNvSpPr txBox="1"/>
          <p:nvPr/>
        </p:nvSpPr>
        <p:spPr>
          <a:xfrm>
            <a:off x="2261414" y="3293534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F0D601-6C7A-BD8C-4CFF-A49322E0AFD3}"/>
              </a:ext>
            </a:extLst>
          </p:cNvPr>
          <p:cNvGrpSpPr/>
          <p:nvPr/>
        </p:nvGrpSpPr>
        <p:grpSpPr>
          <a:xfrm>
            <a:off x="7051921" y="1685592"/>
            <a:ext cx="3234380" cy="3987075"/>
            <a:chOff x="7051920" y="1397725"/>
            <a:chExt cx="3437467" cy="423742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2E6737B-422C-CE86-B29E-6B3D12C14520}"/>
                </a:ext>
              </a:extLst>
            </p:cNvPr>
            <p:cNvSpPr/>
            <p:nvPr/>
          </p:nvSpPr>
          <p:spPr>
            <a:xfrm>
              <a:off x="8617437" y="2751054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CD4E37F-03AC-17AB-98AC-A4F7642BCF52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0x1024c3bd</a:t>
              </a: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9A8BCD71-2E72-D4BB-8655-F03496A6BBCA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9050" cap="sq">
              <a:solidFill>
                <a:schemeClr val="tx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D4A6E856-E207-AAB6-1F97-4D383ECC1B9B}"/>
              </a:ext>
            </a:extLst>
          </p:cNvPr>
          <p:cNvSpPr/>
          <p:nvPr/>
        </p:nvSpPr>
        <p:spPr>
          <a:xfrm rot="7278424">
            <a:off x="5533375" y="2738605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CE6F3CA-F4BB-4F60-34E3-95B4363E2F7B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800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endParaRPr lang="en-US" b="0" dirty="0">
              <a:solidFill>
                <a:srgbClr val="626B74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09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62762-3441-02AD-92E5-671513B76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0CC9EB-2EC3-AFFC-07F4-735A0A8C8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35D0A-7CAE-4956-5EA3-53CADE350EDF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98E243A-E74D-13EC-06EA-1C3CD7D8698C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67C20C-4C5D-9C2D-877D-C433064AFC37}"/>
              </a:ext>
            </a:extLst>
          </p:cNvPr>
          <p:cNvGrpSpPr/>
          <p:nvPr/>
        </p:nvGrpSpPr>
        <p:grpSpPr>
          <a:xfrm>
            <a:off x="3997637" y="1397725"/>
            <a:ext cx="3234380" cy="3987075"/>
            <a:chOff x="7051920" y="1397725"/>
            <a:chExt cx="3437467" cy="423742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44B583E-1FFB-E622-C68F-DC22AE58A545}"/>
                </a:ext>
              </a:extLst>
            </p:cNvPr>
            <p:cNvSpPr/>
            <p:nvPr/>
          </p:nvSpPr>
          <p:spPr>
            <a:xfrm>
              <a:off x="8617437" y="2751054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973960-1FFA-80FB-E6AA-4D56C7156264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0x1024c3bd</a:t>
              </a: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B0AE07AC-199E-7832-D983-06E21AB11AE0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9050" cap="sq">
              <a:solidFill>
                <a:schemeClr val="tx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EE435-A27C-75EC-F2BF-5522DF599437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0x1024c3bd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75B734F-238A-AF53-B6E1-3375570B1D90}"/>
              </a:ext>
            </a:extLst>
          </p:cNvPr>
          <p:cNvSpPr/>
          <p:nvPr/>
        </p:nvSpPr>
        <p:spPr>
          <a:xfrm>
            <a:off x="7247467" y="2895600"/>
            <a:ext cx="3044772" cy="1713390"/>
          </a:xfrm>
          <a:custGeom>
            <a:avLst/>
            <a:gdLst>
              <a:gd name="connsiteX0" fmla="*/ 2946400 w 3044772"/>
              <a:gd name="connsiteY0" fmla="*/ 0 h 1713390"/>
              <a:gd name="connsiteX1" fmla="*/ 3031066 w 3044772"/>
              <a:gd name="connsiteY1" fmla="*/ 338667 h 1713390"/>
              <a:gd name="connsiteX2" fmla="*/ 2692400 w 3044772"/>
              <a:gd name="connsiteY2" fmla="*/ 321733 h 1713390"/>
              <a:gd name="connsiteX3" fmla="*/ 2709333 w 3044772"/>
              <a:gd name="connsiteY3" fmla="*/ 524933 h 1713390"/>
              <a:gd name="connsiteX4" fmla="*/ 2404533 w 3044772"/>
              <a:gd name="connsiteY4" fmla="*/ 524933 h 1713390"/>
              <a:gd name="connsiteX5" fmla="*/ 2404533 w 3044772"/>
              <a:gd name="connsiteY5" fmla="*/ 643467 h 1713390"/>
              <a:gd name="connsiteX6" fmla="*/ 2048933 w 3044772"/>
              <a:gd name="connsiteY6" fmla="*/ 592667 h 1713390"/>
              <a:gd name="connsiteX7" fmla="*/ 1998133 w 3044772"/>
              <a:gd name="connsiteY7" fmla="*/ 880533 h 1713390"/>
              <a:gd name="connsiteX8" fmla="*/ 1693333 w 3044772"/>
              <a:gd name="connsiteY8" fmla="*/ 846667 h 1713390"/>
              <a:gd name="connsiteX9" fmla="*/ 1659466 w 3044772"/>
              <a:gd name="connsiteY9" fmla="*/ 1083733 h 1713390"/>
              <a:gd name="connsiteX10" fmla="*/ 1371600 w 3044772"/>
              <a:gd name="connsiteY10" fmla="*/ 1032933 h 1713390"/>
              <a:gd name="connsiteX11" fmla="*/ 1320800 w 3044772"/>
              <a:gd name="connsiteY11" fmla="*/ 1236133 h 1713390"/>
              <a:gd name="connsiteX12" fmla="*/ 965200 w 3044772"/>
              <a:gd name="connsiteY12" fmla="*/ 1168400 h 1713390"/>
              <a:gd name="connsiteX13" fmla="*/ 914400 w 3044772"/>
              <a:gd name="connsiteY13" fmla="*/ 1439333 h 1713390"/>
              <a:gd name="connsiteX14" fmla="*/ 626533 w 3044772"/>
              <a:gd name="connsiteY14" fmla="*/ 1405467 h 1713390"/>
              <a:gd name="connsiteX15" fmla="*/ 558800 w 3044772"/>
              <a:gd name="connsiteY15" fmla="*/ 1574800 h 1713390"/>
              <a:gd name="connsiteX16" fmla="*/ 287866 w 3044772"/>
              <a:gd name="connsiteY16" fmla="*/ 1490133 h 1713390"/>
              <a:gd name="connsiteX17" fmla="*/ 220133 w 3044772"/>
              <a:gd name="connsiteY17" fmla="*/ 1710267 h 1713390"/>
              <a:gd name="connsiteX18" fmla="*/ 0 w 3044772"/>
              <a:gd name="connsiteY18" fmla="*/ 1625600 h 1713390"/>
              <a:gd name="connsiteX19" fmla="*/ 0 w 3044772"/>
              <a:gd name="connsiteY19" fmla="*/ 1625600 h 171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44772" h="1713390">
                <a:moveTo>
                  <a:pt x="2946400" y="0"/>
                </a:moveTo>
                <a:cubicBezTo>
                  <a:pt x="3009899" y="142522"/>
                  <a:pt x="3073399" y="285045"/>
                  <a:pt x="3031066" y="338667"/>
                </a:cubicBezTo>
                <a:cubicBezTo>
                  <a:pt x="2988733" y="392289"/>
                  <a:pt x="2746022" y="290689"/>
                  <a:pt x="2692400" y="321733"/>
                </a:cubicBezTo>
                <a:cubicBezTo>
                  <a:pt x="2638778" y="352777"/>
                  <a:pt x="2757311" y="491066"/>
                  <a:pt x="2709333" y="524933"/>
                </a:cubicBezTo>
                <a:cubicBezTo>
                  <a:pt x="2661355" y="558800"/>
                  <a:pt x="2455333" y="505177"/>
                  <a:pt x="2404533" y="524933"/>
                </a:cubicBezTo>
                <a:cubicBezTo>
                  <a:pt x="2353733" y="544689"/>
                  <a:pt x="2463800" y="632178"/>
                  <a:pt x="2404533" y="643467"/>
                </a:cubicBezTo>
                <a:cubicBezTo>
                  <a:pt x="2345266" y="654756"/>
                  <a:pt x="2116666" y="553156"/>
                  <a:pt x="2048933" y="592667"/>
                </a:cubicBezTo>
                <a:cubicBezTo>
                  <a:pt x="1981200" y="632178"/>
                  <a:pt x="2057400" y="838200"/>
                  <a:pt x="1998133" y="880533"/>
                </a:cubicBezTo>
                <a:cubicBezTo>
                  <a:pt x="1938866" y="922866"/>
                  <a:pt x="1749777" y="812800"/>
                  <a:pt x="1693333" y="846667"/>
                </a:cubicBezTo>
                <a:cubicBezTo>
                  <a:pt x="1636889" y="880534"/>
                  <a:pt x="1713088" y="1052689"/>
                  <a:pt x="1659466" y="1083733"/>
                </a:cubicBezTo>
                <a:cubicBezTo>
                  <a:pt x="1605844" y="1114777"/>
                  <a:pt x="1428044" y="1007533"/>
                  <a:pt x="1371600" y="1032933"/>
                </a:cubicBezTo>
                <a:cubicBezTo>
                  <a:pt x="1315156" y="1058333"/>
                  <a:pt x="1388533" y="1213555"/>
                  <a:pt x="1320800" y="1236133"/>
                </a:cubicBezTo>
                <a:cubicBezTo>
                  <a:pt x="1253067" y="1258711"/>
                  <a:pt x="1032933" y="1134533"/>
                  <a:pt x="965200" y="1168400"/>
                </a:cubicBezTo>
                <a:cubicBezTo>
                  <a:pt x="897467" y="1202267"/>
                  <a:pt x="970844" y="1399822"/>
                  <a:pt x="914400" y="1439333"/>
                </a:cubicBezTo>
                <a:cubicBezTo>
                  <a:pt x="857956" y="1478844"/>
                  <a:pt x="685800" y="1382889"/>
                  <a:pt x="626533" y="1405467"/>
                </a:cubicBezTo>
                <a:cubicBezTo>
                  <a:pt x="567266" y="1428045"/>
                  <a:pt x="615244" y="1560689"/>
                  <a:pt x="558800" y="1574800"/>
                </a:cubicBezTo>
                <a:cubicBezTo>
                  <a:pt x="502356" y="1588911"/>
                  <a:pt x="344310" y="1467555"/>
                  <a:pt x="287866" y="1490133"/>
                </a:cubicBezTo>
                <a:cubicBezTo>
                  <a:pt x="231422" y="1512711"/>
                  <a:pt x="268111" y="1687689"/>
                  <a:pt x="220133" y="1710267"/>
                </a:cubicBezTo>
                <a:cubicBezTo>
                  <a:pt x="172155" y="1732845"/>
                  <a:pt x="0" y="1625600"/>
                  <a:pt x="0" y="1625600"/>
                </a:cubicBezTo>
                <a:lnTo>
                  <a:pt x="0" y="16256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ED2142-815E-087C-85B9-FEA3CAF0DCAA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0" strike="sngStrike" dirty="0">
                <a:solidFill>
                  <a:schemeClr val="bg1">
                    <a:lumMod val="85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constructor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22D6F0-F63B-753A-F4C7-BC60BB415083}"/>
              </a:ext>
            </a:extLst>
          </p:cNvPr>
          <p:cNvSpPr/>
          <p:nvPr/>
        </p:nvSpPr>
        <p:spPr>
          <a:xfrm>
            <a:off x="8524626" y="4339653"/>
            <a:ext cx="3256089" cy="12083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Instead of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copying data</a:t>
            </a: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let’s </a:t>
            </a:r>
            <a:r>
              <a:rPr lang="en-US" sz="2000" b="1" dirty="0">
                <a:solidFill>
                  <a:srgbClr val="00B05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steal it!</a:t>
            </a: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sz="2000" dirty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03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9740B-6CAD-27C2-56A9-B98F853D2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08DB42-23F2-4B48-0445-6143FDA5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0156C-D35C-A385-C166-6992B0F19F84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AA64C8EE-3ADA-A2D3-0640-5BE47C0C0896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49E3FD-5B4D-DEEB-5D82-CBCE5485C5D4}"/>
              </a:ext>
            </a:extLst>
          </p:cNvPr>
          <p:cNvGrpSpPr/>
          <p:nvPr/>
        </p:nvGrpSpPr>
        <p:grpSpPr>
          <a:xfrm>
            <a:off x="3997637" y="1397725"/>
            <a:ext cx="3234380" cy="3987075"/>
            <a:chOff x="7051920" y="1397725"/>
            <a:chExt cx="3437467" cy="423742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258383F-6410-95CD-8C31-36017A49E8D4}"/>
                </a:ext>
              </a:extLst>
            </p:cNvPr>
            <p:cNvSpPr/>
            <p:nvPr/>
          </p:nvSpPr>
          <p:spPr>
            <a:xfrm>
              <a:off x="8617437" y="2751054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BA7D7CA-89C7-2BBF-897F-8B50C40DBC2B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0x1024c3bd</a:t>
              </a: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7EC068CE-5051-DDC9-6DAA-168ACD3B0598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9050" cap="sq">
              <a:solidFill>
                <a:schemeClr val="tx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EBA571F-1F1E-D092-AA3D-7B53119BC312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0x1024c3bd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FD4F81F-59CC-9263-342C-C653DB279FF8}"/>
              </a:ext>
            </a:extLst>
          </p:cNvPr>
          <p:cNvSpPr/>
          <p:nvPr/>
        </p:nvSpPr>
        <p:spPr>
          <a:xfrm>
            <a:off x="7247467" y="2895600"/>
            <a:ext cx="3044772" cy="1713390"/>
          </a:xfrm>
          <a:custGeom>
            <a:avLst/>
            <a:gdLst>
              <a:gd name="connsiteX0" fmla="*/ 2946400 w 3044772"/>
              <a:gd name="connsiteY0" fmla="*/ 0 h 1713390"/>
              <a:gd name="connsiteX1" fmla="*/ 3031066 w 3044772"/>
              <a:gd name="connsiteY1" fmla="*/ 338667 h 1713390"/>
              <a:gd name="connsiteX2" fmla="*/ 2692400 w 3044772"/>
              <a:gd name="connsiteY2" fmla="*/ 321733 h 1713390"/>
              <a:gd name="connsiteX3" fmla="*/ 2709333 w 3044772"/>
              <a:gd name="connsiteY3" fmla="*/ 524933 h 1713390"/>
              <a:gd name="connsiteX4" fmla="*/ 2404533 w 3044772"/>
              <a:gd name="connsiteY4" fmla="*/ 524933 h 1713390"/>
              <a:gd name="connsiteX5" fmla="*/ 2404533 w 3044772"/>
              <a:gd name="connsiteY5" fmla="*/ 643467 h 1713390"/>
              <a:gd name="connsiteX6" fmla="*/ 2048933 w 3044772"/>
              <a:gd name="connsiteY6" fmla="*/ 592667 h 1713390"/>
              <a:gd name="connsiteX7" fmla="*/ 1998133 w 3044772"/>
              <a:gd name="connsiteY7" fmla="*/ 880533 h 1713390"/>
              <a:gd name="connsiteX8" fmla="*/ 1693333 w 3044772"/>
              <a:gd name="connsiteY8" fmla="*/ 846667 h 1713390"/>
              <a:gd name="connsiteX9" fmla="*/ 1659466 w 3044772"/>
              <a:gd name="connsiteY9" fmla="*/ 1083733 h 1713390"/>
              <a:gd name="connsiteX10" fmla="*/ 1371600 w 3044772"/>
              <a:gd name="connsiteY10" fmla="*/ 1032933 h 1713390"/>
              <a:gd name="connsiteX11" fmla="*/ 1320800 w 3044772"/>
              <a:gd name="connsiteY11" fmla="*/ 1236133 h 1713390"/>
              <a:gd name="connsiteX12" fmla="*/ 965200 w 3044772"/>
              <a:gd name="connsiteY12" fmla="*/ 1168400 h 1713390"/>
              <a:gd name="connsiteX13" fmla="*/ 914400 w 3044772"/>
              <a:gd name="connsiteY13" fmla="*/ 1439333 h 1713390"/>
              <a:gd name="connsiteX14" fmla="*/ 626533 w 3044772"/>
              <a:gd name="connsiteY14" fmla="*/ 1405467 h 1713390"/>
              <a:gd name="connsiteX15" fmla="*/ 558800 w 3044772"/>
              <a:gd name="connsiteY15" fmla="*/ 1574800 h 1713390"/>
              <a:gd name="connsiteX16" fmla="*/ 287866 w 3044772"/>
              <a:gd name="connsiteY16" fmla="*/ 1490133 h 1713390"/>
              <a:gd name="connsiteX17" fmla="*/ 220133 w 3044772"/>
              <a:gd name="connsiteY17" fmla="*/ 1710267 h 1713390"/>
              <a:gd name="connsiteX18" fmla="*/ 0 w 3044772"/>
              <a:gd name="connsiteY18" fmla="*/ 1625600 h 1713390"/>
              <a:gd name="connsiteX19" fmla="*/ 0 w 3044772"/>
              <a:gd name="connsiteY19" fmla="*/ 1625600 h 171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44772" h="1713390">
                <a:moveTo>
                  <a:pt x="2946400" y="0"/>
                </a:moveTo>
                <a:cubicBezTo>
                  <a:pt x="3009899" y="142522"/>
                  <a:pt x="3073399" y="285045"/>
                  <a:pt x="3031066" y="338667"/>
                </a:cubicBezTo>
                <a:cubicBezTo>
                  <a:pt x="2988733" y="392289"/>
                  <a:pt x="2746022" y="290689"/>
                  <a:pt x="2692400" y="321733"/>
                </a:cubicBezTo>
                <a:cubicBezTo>
                  <a:pt x="2638778" y="352777"/>
                  <a:pt x="2757311" y="491066"/>
                  <a:pt x="2709333" y="524933"/>
                </a:cubicBezTo>
                <a:cubicBezTo>
                  <a:pt x="2661355" y="558800"/>
                  <a:pt x="2455333" y="505177"/>
                  <a:pt x="2404533" y="524933"/>
                </a:cubicBezTo>
                <a:cubicBezTo>
                  <a:pt x="2353733" y="544689"/>
                  <a:pt x="2463800" y="632178"/>
                  <a:pt x="2404533" y="643467"/>
                </a:cubicBezTo>
                <a:cubicBezTo>
                  <a:pt x="2345266" y="654756"/>
                  <a:pt x="2116666" y="553156"/>
                  <a:pt x="2048933" y="592667"/>
                </a:cubicBezTo>
                <a:cubicBezTo>
                  <a:pt x="1981200" y="632178"/>
                  <a:pt x="2057400" y="838200"/>
                  <a:pt x="1998133" y="880533"/>
                </a:cubicBezTo>
                <a:cubicBezTo>
                  <a:pt x="1938866" y="922866"/>
                  <a:pt x="1749777" y="812800"/>
                  <a:pt x="1693333" y="846667"/>
                </a:cubicBezTo>
                <a:cubicBezTo>
                  <a:pt x="1636889" y="880534"/>
                  <a:pt x="1713088" y="1052689"/>
                  <a:pt x="1659466" y="1083733"/>
                </a:cubicBezTo>
                <a:cubicBezTo>
                  <a:pt x="1605844" y="1114777"/>
                  <a:pt x="1428044" y="1007533"/>
                  <a:pt x="1371600" y="1032933"/>
                </a:cubicBezTo>
                <a:cubicBezTo>
                  <a:pt x="1315156" y="1058333"/>
                  <a:pt x="1388533" y="1213555"/>
                  <a:pt x="1320800" y="1236133"/>
                </a:cubicBezTo>
                <a:cubicBezTo>
                  <a:pt x="1253067" y="1258711"/>
                  <a:pt x="1032933" y="1134533"/>
                  <a:pt x="965200" y="1168400"/>
                </a:cubicBezTo>
                <a:cubicBezTo>
                  <a:pt x="897467" y="1202267"/>
                  <a:pt x="970844" y="1399822"/>
                  <a:pt x="914400" y="1439333"/>
                </a:cubicBezTo>
                <a:cubicBezTo>
                  <a:pt x="857956" y="1478844"/>
                  <a:pt x="685800" y="1382889"/>
                  <a:pt x="626533" y="1405467"/>
                </a:cubicBezTo>
                <a:cubicBezTo>
                  <a:pt x="567266" y="1428045"/>
                  <a:pt x="615244" y="1560689"/>
                  <a:pt x="558800" y="1574800"/>
                </a:cubicBezTo>
                <a:cubicBezTo>
                  <a:pt x="502356" y="1588911"/>
                  <a:pt x="344310" y="1467555"/>
                  <a:pt x="287866" y="1490133"/>
                </a:cubicBezTo>
                <a:cubicBezTo>
                  <a:pt x="231422" y="1512711"/>
                  <a:pt x="268111" y="1687689"/>
                  <a:pt x="220133" y="1710267"/>
                </a:cubicBezTo>
                <a:cubicBezTo>
                  <a:pt x="172155" y="1732845"/>
                  <a:pt x="0" y="1625600"/>
                  <a:pt x="0" y="1625600"/>
                </a:cubicBezTo>
                <a:lnTo>
                  <a:pt x="0" y="16256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AE0BEE2-C224-24CD-866F-7A77B138755D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 err="1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1" dirty="0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Destructor</a:t>
            </a:r>
            <a:endParaRPr lang="en-US" b="0" dirty="0">
              <a:solidFill>
                <a:srgbClr val="D73A48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44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2EB99-7DCA-93EA-3F75-5D8AF099D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D82A3E-CCAF-72F3-B612-384F287D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2FAF3-9738-8ED9-870B-B90DCCF617C5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D13B82-A9D9-FD97-C0EE-A7EB0319E0D2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F20D72-28A8-C7F9-C72F-B0244191093A}"/>
              </a:ext>
            </a:extLst>
          </p:cNvPr>
          <p:cNvGrpSpPr/>
          <p:nvPr/>
        </p:nvGrpSpPr>
        <p:grpSpPr>
          <a:xfrm>
            <a:off x="3997637" y="1397725"/>
            <a:ext cx="3234380" cy="3987075"/>
            <a:chOff x="7051920" y="1397725"/>
            <a:chExt cx="3437467" cy="423742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12D36E3-6D7E-8500-C4BD-2A09CB05393C}"/>
                </a:ext>
              </a:extLst>
            </p:cNvPr>
            <p:cNvSpPr/>
            <p:nvPr/>
          </p:nvSpPr>
          <p:spPr>
            <a:xfrm>
              <a:off x="8617437" y="2751054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B3D662-1D85-E564-EE9A-1704D9C450CF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☠️ </a:t>
              </a:r>
              <a:r>
                <a:rPr lang="en-US" sz="2000" b="1" dirty="0">
                  <a:solidFill>
                    <a:srgbClr val="626B74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  <a:endPara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0x1024c3bd</a:t>
              </a: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AD04FF3-AD0F-A4C0-E389-448F368855D8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2">
                <a:alphaModFix amt="25000"/>
              </a:blip>
              <a:srcRect/>
              <a:stretch>
                <a:fillRect/>
              </a:stretch>
            </a:blipFill>
            <a:ln w="19050" cap="sq">
              <a:solidFill>
                <a:schemeClr val="tx1">
                  <a:alpha val="25000"/>
                </a:schemeClr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D034-CFD2-B72D-4D1A-CFFD83B61150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0x1024c3bd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636620C-18D3-516E-29A0-2336A2777108}"/>
              </a:ext>
            </a:extLst>
          </p:cNvPr>
          <p:cNvSpPr/>
          <p:nvPr/>
        </p:nvSpPr>
        <p:spPr>
          <a:xfrm>
            <a:off x="7247467" y="2895600"/>
            <a:ext cx="3044772" cy="1713390"/>
          </a:xfrm>
          <a:custGeom>
            <a:avLst/>
            <a:gdLst>
              <a:gd name="connsiteX0" fmla="*/ 2946400 w 3044772"/>
              <a:gd name="connsiteY0" fmla="*/ 0 h 1713390"/>
              <a:gd name="connsiteX1" fmla="*/ 3031066 w 3044772"/>
              <a:gd name="connsiteY1" fmla="*/ 338667 h 1713390"/>
              <a:gd name="connsiteX2" fmla="*/ 2692400 w 3044772"/>
              <a:gd name="connsiteY2" fmla="*/ 321733 h 1713390"/>
              <a:gd name="connsiteX3" fmla="*/ 2709333 w 3044772"/>
              <a:gd name="connsiteY3" fmla="*/ 524933 h 1713390"/>
              <a:gd name="connsiteX4" fmla="*/ 2404533 w 3044772"/>
              <a:gd name="connsiteY4" fmla="*/ 524933 h 1713390"/>
              <a:gd name="connsiteX5" fmla="*/ 2404533 w 3044772"/>
              <a:gd name="connsiteY5" fmla="*/ 643467 h 1713390"/>
              <a:gd name="connsiteX6" fmla="*/ 2048933 w 3044772"/>
              <a:gd name="connsiteY6" fmla="*/ 592667 h 1713390"/>
              <a:gd name="connsiteX7" fmla="*/ 1998133 w 3044772"/>
              <a:gd name="connsiteY7" fmla="*/ 880533 h 1713390"/>
              <a:gd name="connsiteX8" fmla="*/ 1693333 w 3044772"/>
              <a:gd name="connsiteY8" fmla="*/ 846667 h 1713390"/>
              <a:gd name="connsiteX9" fmla="*/ 1659466 w 3044772"/>
              <a:gd name="connsiteY9" fmla="*/ 1083733 h 1713390"/>
              <a:gd name="connsiteX10" fmla="*/ 1371600 w 3044772"/>
              <a:gd name="connsiteY10" fmla="*/ 1032933 h 1713390"/>
              <a:gd name="connsiteX11" fmla="*/ 1320800 w 3044772"/>
              <a:gd name="connsiteY11" fmla="*/ 1236133 h 1713390"/>
              <a:gd name="connsiteX12" fmla="*/ 965200 w 3044772"/>
              <a:gd name="connsiteY12" fmla="*/ 1168400 h 1713390"/>
              <a:gd name="connsiteX13" fmla="*/ 914400 w 3044772"/>
              <a:gd name="connsiteY13" fmla="*/ 1439333 h 1713390"/>
              <a:gd name="connsiteX14" fmla="*/ 626533 w 3044772"/>
              <a:gd name="connsiteY14" fmla="*/ 1405467 h 1713390"/>
              <a:gd name="connsiteX15" fmla="*/ 558800 w 3044772"/>
              <a:gd name="connsiteY15" fmla="*/ 1574800 h 1713390"/>
              <a:gd name="connsiteX16" fmla="*/ 287866 w 3044772"/>
              <a:gd name="connsiteY16" fmla="*/ 1490133 h 1713390"/>
              <a:gd name="connsiteX17" fmla="*/ 220133 w 3044772"/>
              <a:gd name="connsiteY17" fmla="*/ 1710267 h 1713390"/>
              <a:gd name="connsiteX18" fmla="*/ 0 w 3044772"/>
              <a:gd name="connsiteY18" fmla="*/ 1625600 h 1713390"/>
              <a:gd name="connsiteX19" fmla="*/ 0 w 3044772"/>
              <a:gd name="connsiteY19" fmla="*/ 1625600 h 171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44772" h="1713390">
                <a:moveTo>
                  <a:pt x="2946400" y="0"/>
                </a:moveTo>
                <a:cubicBezTo>
                  <a:pt x="3009899" y="142522"/>
                  <a:pt x="3073399" y="285045"/>
                  <a:pt x="3031066" y="338667"/>
                </a:cubicBezTo>
                <a:cubicBezTo>
                  <a:pt x="2988733" y="392289"/>
                  <a:pt x="2746022" y="290689"/>
                  <a:pt x="2692400" y="321733"/>
                </a:cubicBezTo>
                <a:cubicBezTo>
                  <a:pt x="2638778" y="352777"/>
                  <a:pt x="2757311" y="491066"/>
                  <a:pt x="2709333" y="524933"/>
                </a:cubicBezTo>
                <a:cubicBezTo>
                  <a:pt x="2661355" y="558800"/>
                  <a:pt x="2455333" y="505177"/>
                  <a:pt x="2404533" y="524933"/>
                </a:cubicBezTo>
                <a:cubicBezTo>
                  <a:pt x="2353733" y="544689"/>
                  <a:pt x="2463800" y="632178"/>
                  <a:pt x="2404533" y="643467"/>
                </a:cubicBezTo>
                <a:cubicBezTo>
                  <a:pt x="2345266" y="654756"/>
                  <a:pt x="2116666" y="553156"/>
                  <a:pt x="2048933" y="592667"/>
                </a:cubicBezTo>
                <a:cubicBezTo>
                  <a:pt x="1981200" y="632178"/>
                  <a:pt x="2057400" y="838200"/>
                  <a:pt x="1998133" y="880533"/>
                </a:cubicBezTo>
                <a:cubicBezTo>
                  <a:pt x="1938866" y="922866"/>
                  <a:pt x="1749777" y="812800"/>
                  <a:pt x="1693333" y="846667"/>
                </a:cubicBezTo>
                <a:cubicBezTo>
                  <a:pt x="1636889" y="880534"/>
                  <a:pt x="1713088" y="1052689"/>
                  <a:pt x="1659466" y="1083733"/>
                </a:cubicBezTo>
                <a:cubicBezTo>
                  <a:pt x="1605844" y="1114777"/>
                  <a:pt x="1428044" y="1007533"/>
                  <a:pt x="1371600" y="1032933"/>
                </a:cubicBezTo>
                <a:cubicBezTo>
                  <a:pt x="1315156" y="1058333"/>
                  <a:pt x="1388533" y="1213555"/>
                  <a:pt x="1320800" y="1236133"/>
                </a:cubicBezTo>
                <a:cubicBezTo>
                  <a:pt x="1253067" y="1258711"/>
                  <a:pt x="1032933" y="1134533"/>
                  <a:pt x="965200" y="1168400"/>
                </a:cubicBezTo>
                <a:cubicBezTo>
                  <a:pt x="897467" y="1202267"/>
                  <a:pt x="970844" y="1399822"/>
                  <a:pt x="914400" y="1439333"/>
                </a:cubicBezTo>
                <a:cubicBezTo>
                  <a:pt x="857956" y="1478844"/>
                  <a:pt x="685800" y="1382889"/>
                  <a:pt x="626533" y="1405467"/>
                </a:cubicBezTo>
                <a:cubicBezTo>
                  <a:pt x="567266" y="1428045"/>
                  <a:pt x="615244" y="1560689"/>
                  <a:pt x="558800" y="1574800"/>
                </a:cubicBezTo>
                <a:cubicBezTo>
                  <a:pt x="502356" y="1588911"/>
                  <a:pt x="344310" y="1467555"/>
                  <a:pt x="287866" y="1490133"/>
                </a:cubicBezTo>
                <a:cubicBezTo>
                  <a:pt x="231422" y="1512711"/>
                  <a:pt x="268111" y="1687689"/>
                  <a:pt x="220133" y="1710267"/>
                </a:cubicBezTo>
                <a:cubicBezTo>
                  <a:pt x="172155" y="1732845"/>
                  <a:pt x="0" y="1625600"/>
                  <a:pt x="0" y="1625600"/>
                </a:cubicBezTo>
                <a:lnTo>
                  <a:pt x="0" y="16256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CB538B7-8313-DE77-5707-9FEEDA8680AC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 err="1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1" dirty="0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Destructor</a:t>
            </a:r>
            <a:endParaRPr lang="en-US" b="0" dirty="0">
              <a:solidFill>
                <a:srgbClr val="D73A48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B1F45-68FA-61D4-D33A-819EED60DC6A}"/>
              </a:ext>
            </a:extLst>
          </p:cNvPr>
          <p:cNvSpPr/>
          <p:nvPr/>
        </p:nvSpPr>
        <p:spPr>
          <a:xfrm>
            <a:off x="8524625" y="3754138"/>
            <a:ext cx="3256089" cy="17775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Oh no… the destructor of </a:t>
            </a:r>
            <a:r>
              <a:rPr lang="en-US" sz="2000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0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delete</a:t>
            </a: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 our stolen </a:t>
            </a:r>
            <a:r>
              <a:rPr lang="en-US" sz="20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30378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C208-DC2F-C947-DF02-2239D2D6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4E24CE-5819-BFDD-81DD-BB973B12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E5968B-207E-48C2-3A04-2EFCE8CD3CEF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15677710-429C-8F5D-D655-8EE98253AAF9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7D0F68-0B70-1F1C-3DEB-A4A57B1DC85B}"/>
              </a:ext>
            </a:extLst>
          </p:cNvPr>
          <p:cNvGrpSpPr/>
          <p:nvPr/>
        </p:nvGrpSpPr>
        <p:grpSpPr>
          <a:xfrm>
            <a:off x="3997637" y="1397725"/>
            <a:ext cx="3538285" cy="3987075"/>
            <a:chOff x="7051920" y="1397725"/>
            <a:chExt cx="3760454" cy="423742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090F7BD-EBB3-FBAD-1B70-065A0D3278EC}"/>
                </a:ext>
              </a:extLst>
            </p:cNvPr>
            <p:cNvSpPr/>
            <p:nvPr/>
          </p:nvSpPr>
          <p:spPr>
            <a:xfrm rot="19469408">
              <a:off x="10505942" y="2803801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BCDA96-A029-29C2-B4FA-F4CD58172ADD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</a:t>
              </a:r>
              <a:r>
                <a:rPr lang="en-US" sz="2000" dirty="0">
                  <a:solidFill>
                    <a:schemeClr val="tx1"/>
                  </a:solidFill>
                  <a:highlight>
                    <a:srgbClr val="FFFF00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0x0</a:t>
              </a: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2EC2ED0-7D89-3DF7-6B63-98A66A0450DD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9050" cap="sq">
              <a:solidFill>
                <a:schemeClr val="tx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A300041-2328-12E7-5F6B-F31F3ABB1CAD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0x1024c3bd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FA617C4-0EA8-DD62-8D4D-A7BB0E9BF808}"/>
              </a:ext>
            </a:extLst>
          </p:cNvPr>
          <p:cNvSpPr/>
          <p:nvPr/>
        </p:nvSpPr>
        <p:spPr>
          <a:xfrm>
            <a:off x="7247467" y="2895600"/>
            <a:ext cx="3044772" cy="1713390"/>
          </a:xfrm>
          <a:custGeom>
            <a:avLst/>
            <a:gdLst>
              <a:gd name="connsiteX0" fmla="*/ 2946400 w 3044772"/>
              <a:gd name="connsiteY0" fmla="*/ 0 h 1713390"/>
              <a:gd name="connsiteX1" fmla="*/ 3031066 w 3044772"/>
              <a:gd name="connsiteY1" fmla="*/ 338667 h 1713390"/>
              <a:gd name="connsiteX2" fmla="*/ 2692400 w 3044772"/>
              <a:gd name="connsiteY2" fmla="*/ 321733 h 1713390"/>
              <a:gd name="connsiteX3" fmla="*/ 2709333 w 3044772"/>
              <a:gd name="connsiteY3" fmla="*/ 524933 h 1713390"/>
              <a:gd name="connsiteX4" fmla="*/ 2404533 w 3044772"/>
              <a:gd name="connsiteY4" fmla="*/ 524933 h 1713390"/>
              <a:gd name="connsiteX5" fmla="*/ 2404533 w 3044772"/>
              <a:gd name="connsiteY5" fmla="*/ 643467 h 1713390"/>
              <a:gd name="connsiteX6" fmla="*/ 2048933 w 3044772"/>
              <a:gd name="connsiteY6" fmla="*/ 592667 h 1713390"/>
              <a:gd name="connsiteX7" fmla="*/ 1998133 w 3044772"/>
              <a:gd name="connsiteY7" fmla="*/ 880533 h 1713390"/>
              <a:gd name="connsiteX8" fmla="*/ 1693333 w 3044772"/>
              <a:gd name="connsiteY8" fmla="*/ 846667 h 1713390"/>
              <a:gd name="connsiteX9" fmla="*/ 1659466 w 3044772"/>
              <a:gd name="connsiteY9" fmla="*/ 1083733 h 1713390"/>
              <a:gd name="connsiteX10" fmla="*/ 1371600 w 3044772"/>
              <a:gd name="connsiteY10" fmla="*/ 1032933 h 1713390"/>
              <a:gd name="connsiteX11" fmla="*/ 1320800 w 3044772"/>
              <a:gd name="connsiteY11" fmla="*/ 1236133 h 1713390"/>
              <a:gd name="connsiteX12" fmla="*/ 965200 w 3044772"/>
              <a:gd name="connsiteY12" fmla="*/ 1168400 h 1713390"/>
              <a:gd name="connsiteX13" fmla="*/ 914400 w 3044772"/>
              <a:gd name="connsiteY13" fmla="*/ 1439333 h 1713390"/>
              <a:gd name="connsiteX14" fmla="*/ 626533 w 3044772"/>
              <a:gd name="connsiteY14" fmla="*/ 1405467 h 1713390"/>
              <a:gd name="connsiteX15" fmla="*/ 558800 w 3044772"/>
              <a:gd name="connsiteY15" fmla="*/ 1574800 h 1713390"/>
              <a:gd name="connsiteX16" fmla="*/ 287866 w 3044772"/>
              <a:gd name="connsiteY16" fmla="*/ 1490133 h 1713390"/>
              <a:gd name="connsiteX17" fmla="*/ 220133 w 3044772"/>
              <a:gd name="connsiteY17" fmla="*/ 1710267 h 1713390"/>
              <a:gd name="connsiteX18" fmla="*/ 0 w 3044772"/>
              <a:gd name="connsiteY18" fmla="*/ 1625600 h 1713390"/>
              <a:gd name="connsiteX19" fmla="*/ 0 w 3044772"/>
              <a:gd name="connsiteY19" fmla="*/ 1625600 h 171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44772" h="1713390">
                <a:moveTo>
                  <a:pt x="2946400" y="0"/>
                </a:moveTo>
                <a:cubicBezTo>
                  <a:pt x="3009899" y="142522"/>
                  <a:pt x="3073399" y="285045"/>
                  <a:pt x="3031066" y="338667"/>
                </a:cubicBezTo>
                <a:cubicBezTo>
                  <a:pt x="2988733" y="392289"/>
                  <a:pt x="2746022" y="290689"/>
                  <a:pt x="2692400" y="321733"/>
                </a:cubicBezTo>
                <a:cubicBezTo>
                  <a:pt x="2638778" y="352777"/>
                  <a:pt x="2757311" y="491066"/>
                  <a:pt x="2709333" y="524933"/>
                </a:cubicBezTo>
                <a:cubicBezTo>
                  <a:pt x="2661355" y="558800"/>
                  <a:pt x="2455333" y="505177"/>
                  <a:pt x="2404533" y="524933"/>
                </a:cubicBezTo>
                <a:cubicBezTo>
                  <a:pt x="2353733" y="544689"/>
                  <a:pt x="2463800" y="632178"/>
                  <a:pt x="2404533" y="643467"/>
                </a:cubicBezTo>
                <a:cubicBezTo>
                  <a:pt x="2345266" y="654756"/>
                  <a:pt x="2116666" y="553156"/>
                  <a:pt x="2048933" y="592667"/>
                </a:cubicBezTo>
                <a:cubicBezTo>
                  <a:pt x="1981200" y="632178"/>
                  <a:pt x="2057400" y="838200"/>
                  <a:pt x="1998133" y="880533"/>
                </a:cubicBezTo>
                <a:cubicBezTo>
                  <a:pt x="1938866" y="922866"/>
                  <a:pt x="1749777" y="812800"/>
                  <a:pt x="1693333" y="846667"/>
                </a:cubicBezTo>
                <a:cubicBezTo>
                  <a:pt x="1636889" y="880534"/>
                  <a:pt x="1713088" y="1052689"/>
                  <a:pt x="1659466" y="1083733"/>
                </a:cubicBezTo>
                <a:cubicBezTo>
                  <a:pt x="1605844" y="1114777"/>
                  <a:pt x="1428044" y="1007533"/>
                  <a:pt x="1371600" y="1032933"/>
                </a:cubicBezTo>
                <a:cubicBezTo>
                  <a:pt x="1315156" y="1058333"/>
                  <a:pt x="1388533" y="1213555"/>
                  <a:pt x="1320800" y="1236133"/>
                </a:cubicBezTo>
                <a:cubicBezTo>
                  <a:pt x="1253067" y="1258711"/>
                  <a:pt x="1032933" y="1134533"/>
                  <a:pt x="965200" y="1168400"/>
                </a:cubicBezTo>
                <a:cubicBezTo>
                  <a:pt x="897467" y="1202267"/>
                  <a:pt x="970844" y="1399822"/>
                  <a:pt x="914400" y="1439333"/>
                </a:cubicBezTo>
                <a:cubicBezTo>
                  <a:pt x="857956" y="1478844"/>
                  <a:pt x="685800" y="1382889"/>
                  <a:pt x="626533" y="1405467"/>
                </a:cubicBezTo>
                <a:cubicBezTo>
                  <a:pt x="567266" y="1428045"/>
                  <a:pt x="615244" y="1560689"/>
                  <a:pt x="558800" y="1574800"/>
                </a:cubicBezTo>
                <a:cubicBezTo>
                  <a:pt x="502356" y="1588911"/>
                  <a:pt x="344310" y="1467555"/>
                  <a:pt x="287866" y="1490133"/>
                </a:cubicBezTo>
                <a:cubicBezTo>
                  <a:pt x="231422" y="1512711"/>
                  <a:pt x="268111" y="1687689"/>
                  <a:pt x="220133" y="1710267"/>
                </a:cubicBezTo>
                <a:cubicBezTo>
                  <a:pt x="172155" y="1732845"/>
                  <a:pt x="0" y="1625600"/>
                  <a:pt x="0" y="1625600"/>
                </a:cubicBezTo>
                <a:lnTo>
                  <a:pt x="0" y="16256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AA90A64-C5CB-727C-4A3C-0D59CC0C03EB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0" strike="sngStrike" dirty="0">
                <a:solidFill>
                  <a:schemeClr val="bg1">
                    <a:lumMod val="85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constructor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D50B2F-13BB-97BF-5B47-DA2F0356A855}"/>
              </a:ext>
            </a:extLst>
          </p:cNvPr>
          <p:cNvSpPr/>
          <p:nvPr/>
        </p:nvSpPr>
        <p:spPr>
          <a:xfrm>
            <a:off x="7598169" y="3194738"/>
            <a:ext cx="1254439" cy="4253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nullptr</a:t>
            </a:r>
            <a:endParaRPr lang="en-US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037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8B028-DE0C-C42E-56D1-5E3B5258A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80399F-F82B-9265-BB3B-3D4A95BC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02308-4518-7922-25AB-716B32355F40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FD5CFF5F-E258-3A06-9C53-1E94AC931F2C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B6AF62-C875-84E2-FD69-B8873B644B66}"/>
              </a:ext>
            </a:extLst>
          </p:cNvPr>
          <p:cNvGrpSpPr/>
          <p:nvPr/>
        </p:nvGrpSpPr>
        <p:grpSpPr>
          <a:xfrm>
            <a:off x="3997637" y="1397725"/>
            <a:ext cx="3538285" cy="3987075"/>
            <a:chOff x="7051920" y="1397725"/>
            <a:chExt cx="3760454" cy="4237424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910C140-4708-0CFF-50A6-23FC03095042}"/>
                </a:ext>
              </a:extLst>
            </p:cNvPr>
            <p:cNvSpPr/>
            <p:nvPr/>
          </p:nvSpPr>
          <p:spPr>
            <a:xfrm rot="19469408">
              <a:off x="10505942" y="2803801"/>
              <a:ext cx="306432" cy="812800"/>
            </a:xfrm>
            <a:custGeom>
              <a:avLst/>
              <a:gdLst>
                <a:gd name="connsiteX0" fmla="*/ 137098 w 410342"/>
                <a:gd name="connsiteY0" fmla="*/ 0 h 812800"/>
                <a:gd name="connsiteX1" fmla="*/ 408032 w 410342"/>
                <a:gd name="connsiteY1" fmla="*/ 423333 h 812800"/>
                <a:gd name="connsiteX2" fmla="*/ 1632 w 410342"/>
                <a:gd name="connsiteY2" fmla="*/ 626533 h 812800"/>
                <a:gd name="connsiteX3" fmla="*/ 255632 w 410342"/>
                <a:gd name="connsiteY3" fmla="*/ 812800 h 812800"/>
                <a:gd name="connsiteX4" fmla="*/ 255632 w 410342"/>
                <a:gd name="connsiteY4" fmla="*/ 81280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342" h="812800">
                  <a:moveTo>
                    <a:pt x="137098" y="0"/>
                  </a:moveTo>
                  <a:cubicBezTo>
                    <a:pt x="283854" y="159455"/>
                    <a:pt x="430610" y="318911"/>
                    <a:pt x="408032" y="423333"/>
                  </a:cubicBezTo>
                  <a:cubicBezTo>
                    <a:pt x="385454" y="527755"/>
                    <a:pt x="27032" y="561622"/>
                    <a:pt x="1632" y="626533"/>
                  </a:cubicBezTo>
                  <a:cubicBezTo>
                    <a:pt x="-23768" y="691444"/>
                    <a:pt x="255632" y="812800"/>
                    <a:pt x="255632" y="812800"/>
                  </a:cubicBezTo>
                  <a:lnTo>
                    <a:pt x="255632" y="812800"/>
                  </a:lnTo>
                </a:path>
              </a:pathLst>
            </a:custGeom>
            <a:noFill/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F39F8F-CFF3-2466-5E9D-4E60E66148FA}"/>
                </a:ext>
              </a:extLst>
            </p:cNvPr>
            <p:cNvSpPr/>
            <p:nvPr/>
          </p:nvSpPr>
          <p:spPr>
            <a:xfrm>
              <a:off x="7051920" y="1397725"/>
              <a:ext cx="3437467" cy="159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rtlCol="0" anchor="ctr"/>
            <a:lstStyle/>
            <a:p>
              <a:r>
                <a:rPr lang="en-US" sz="20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☠️ </a:t>
              </a:r>
              <a:r>
                <a:rPr lang="en-US" sz="2000" b="1" dirty="0">
                  <a:solidFill>
                    <a:srgbClr val="626B74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Photo</a:t>
              </a:r>
              <a:endPara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width = 3840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height = 2160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data = 0x0</a:t>
              </a: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EAB9604-B527-5FF3-1DC9-0647735468F7}"/>
                </a:ext>
              </a:extLst>
            </p:cNvPr>
            <p:cNvSpPr/>
            <p:nvPr/>
          </p:nvSpPr>
          <p:spPr>
            <a:xfrm>
              <a:off x="7051920" y="3563855"/>
              <a:ext cx="3437467" cy="2071294"/>
            </a:xfrm>
            <a:custGeom>
              <a:avLst/>
              <a:gdLst/>
              <a:ahLst/>
              <a:cxnLst/>
              <a:rect l="l" t="t" r="r" b="b"/>
              <a:pathLst>
                <a:path w="4688721" h="2825255">
                  <a:moveTo>
                    <a:pt x="0" y="0"/>
                  </a:moveTo>
                  <a:lnTo>
                    <a:pt x="4688721" y="0"/>
                  </a:lnTo>
                  <a:lnTo>
                    <a:pt x="4688721" y="2825255"/>
                  </a:lnTo>
                  <a:lnTo>
                    <a:pt x="0" y="2825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9050" cap="sq">
              <a:solidFill>
                <a:schemeClr val="tx1"/>
              </a:solidFill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B700D4A-5A3E-06E0-C1BF-C8ED32C29E07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0x1024c3bd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9DA14BF-5FF0-2014-B197-9908FE6D885D}"/>
              </a:ext>
            </a:extLst>
          </p:cNvPr>
          <p:cNvSpPr/>
          <p:nvPr/>
        </p:nvSpPr>
        <p:spPr>
          <a:xfrm>
            <a:off x="7247467" y="2895600"/>
            <a:ext cx="3044772" cy="1713390"/>
          </a:xfrm>
          <a:custGeom>
            <a:avLst/>
            <a:gdLst>
              <a:gd name="connsiteX0" fmla="*/ 2946400 w 3044772"/>
              <a:gd name="connsiteY0" fmla="*/ 0 h 1713390"/>
              <a:gd name="connsiteX1" fmla="*/ 3031066 w 3044772"/>
              <a:gd name="connsiteY1" fmla="*/ 338667 h 1713390"/>
              <a:gd name="connsiteX2" fmla="*/ 2692400 w 3044772"/>
              <a:gd name="connsiteY2" fmla="*/ 321733 h 1713390"/>
              <a:gd name="connsiteX3" fmla="*/ 2709333 w 3044772"/>
              <a:gd name="connsiteY3" fmla="*/ 524933 h 1713390"/>
              <a:gd name="connsiteX4" fmla="*/ 2404533 w 3044772"/>
              <a:gd name="connsiteY4" fmla="*/ 524933 h 1713390"/>
              <a:gd name="connsiteX5" fmla="*/ 2404533 w 3044772"/>
              <a:gd name="connsiteY5" fmla="*/ 643467 h 1713390"/>
              <a:gd name="connsiteX6" fmla="*/ 2048933 w 3044772"/>
              <a:gd name="connsiteY6" fmla="*/ 592667 h 1713390"/>
              <a:gd name="connsiteX7" fmla="*/ 1998133 w 3044772"/>
              <a:gd name="connsiteY7" fmla="*/ 880533 h 1713390"/>
              <a:gd name="connsiteX8" fmla="*/ 1693333 w 3044772"/>
              <a:gd name="connsiteY8" fmla="*/ 846667 h 1713390"/>
              <a:gd name="connsiteX9" fmla="*/ 1659466 w 3044772"/>
              <a:gd name="connsiteY9" fmla="*/ 1083733 h 1713390"/>
              <a:gd name="connsiteX10" fmla="*/ 1371600 w 3044772"/>
              <a:gd name="connsiteY10" fmla="*/ 1032933 h 1713390"/>
              <a:gd name="connsiteX11" fmla="*/ 1320800 w 3044772"/>
              <a:gd name="connsiteY11" fmla="*/ 1236133 h 1713390"/>
              <a:gd name="connsiteX12" fmla="*/ 965200 w 3044772"/>
              <a:gd name="connsiteY12" fmla="*/ 1168400 h 1713390"/>
              <a:gd name="connsiteX13" fmla="*/ 914400 w 3044772"/>
              <a:gd name="connsiteY13" fmla="*/ 1439333 h 1713390"/>
              <a:gd name="connsiteX14" fmla="*/ 626533 w 3044772"/>
              <a:gd name="connsiteY14" fmla="*/ 1405467 h 1713390"/>
              <a:gd name="connsiteX15" fmla="*/ 558800 w 3044772"/>
              <a:gd name="connsiteY15" fmla="*/ 1574800 h 1713390"/>
              <a:gd name="connsiteX16" fmla="*/ 287866 w 3044772"/>
              <a:gd name="connsiteY16" fmla="*/ 1490133 h 1713390"/>
              <a:gd name="connsiteX17" fmla="*/ 220133 w 3044772"/>
              <a:gd name="connsiteY17" fmla="*/ 1710267 h 1713390"/>
              <a:gd name="connsiteX18" fmla="*/ 0 w 3044772"/>
              <a:gd name="connsiteY18" fmla="*/ 1625600 h 1713390"/>
              <a:gd name="connsiteX19" fmla="*/ 0 w 3044772"/>
              <a:gd name="connsiteY19" fmla="*/ 1625600 h 171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44772" h="1713390">
                <a:moveTo>
                  <a:pt x="2946400" y="0"/>
                </a:moveTo>
                <a:cubicBezTo>
                  <a:pt x="3009899" y="142522"/>
                  <a:pt x="3073399" y="285045"/>
                  <a:pt x="3031066" y="338667"/>
                </a:cubicBezTo>
                <a:cubicBezTo>
                  <a:pt x="2988733" y="392289"/>
                  <a:pt x="2746022" y="290689"/>
                  <a:pt x="2692400" y="321733"/>
                </a:cubicBezTo>
                <a:cubicBezTo>
                  <a:pt x="2638778" y="352777"/>
                  <a:pt x="2757311" y="491066"/>
                  <a:pt x="2709333" y="524933"/>
                </a:cubicBezTo>
                <a:cubicBezTo>
                  <a:pt x="2661355" y="558800"/>
                  <a:pt x="2455333" y="505177"/>
                  <a:pt x="2404533" y="524933"/>
                </a:cubicBezTo>
                <a:cubicBezTo>
                  <a:pt x="2353733" y="544689"/>
                  <a:pt x="2463800" y="632178"/>
                  <a:pt x="2404533" y="643467"/>
                </a:cubicBezTo>
                <a:cubicBezTo>
                  <a:pt x="2345266" y="654756"/>
                  <a:pt x="2116666" y="553156"/>
                  <a:pt x="2048933" y="592667"/>
                </a:cubicBezTo>
                <a:cubicBezTo>
                  <a:pt x="1981200" y="632178"/>
                  <a:pt x="2057400" y="838200"/>
                  <a:pt x="1998133" y="880533"/>
                </a:cubicBezTo>
                <a:cubicBezTo>
                  <a:pt x="1938866" y="922866"/>
                  <a:pt x="1749777" y="812800"/>
                  <a:pt x="1693333" y="846667"/>
                </a:cubicBezTo>
                <a:cubicBezTo>
                  <a:pt x="1636889" y="880534"/>
                  <a:pt x="1713088" y="1052689"/>
                  <a:pt x="1659466" y="1083733"/>
                </a:cubicBezTo>
                <a:cubicBezTo>
                  <a:pt x="1605844" y="1114777"/>
                  <a:pt x="1428044" y="1007533"/>
                  <a:pt x="1371600" y="1032933"/>
                </a:cubicBezTo>
                <a:cubicBezTo>
                  <a:pt x="1315156" y="1058333"/>
                  <a:pt x="1388533" y="1213555"/>
                  <a:pt x="1320800" y="1236133"/>
                </a:cubicBezTo>
                <a:cubicBezTo>
                  <a:pt x="1253067" y="1258711"/>
                  <a:pt x="1032933" y="1134533"/>
                  <a:pt x="965200" y="1168400"/>
                </a:cubicBezTo>
                <a:cubicBezTo>
                  <a:pt x="897467" y="1202267"/>
                  <a:pt x="970844" y="1399822"/>
                  <a:pt x="914400" y="1439333"/>
                </a:cubicBezTo>
                <a:cubicBezTo>
                  <a:pt x="857956" y="1478844"/>
                  <a:pt x="685800" y="1382889"/>
                  <a:pt x="626533" y="1405467"/>
                </a:cubicBezTo>
                <a:cubicBezTo>
                  <a:pt x="567266" y="1428045"/>
                  <a:pt x="615244" y="1560689"/>
                  <a:pt x="558800" y="1574800"/>
                </a:cubicBezTo>
                <a:cubicBezTo>
                  <a:pt x="502356" y="1588911"/>
                  <a:pt x="344310" y="1467555"/>
                  <a:pt x="287866" y="1490133"/>
                </a:cubicBezTo>
                <a:cubicBezTo>
                  <a:pt x="231422" y="1512711"/>
                  <a:pt x="268111" y="1687689"/>
                  <a:pt x="220133" y="1710267"/>
                </a:cubicBezTo>
                <a:cubicBezTo>
                  <a:pt x="172155" y="1732845"/>
                  <a:pt x="0" y="1625600"/>
                  <a:pt x="0" y="1625600"/>
                </a:cubicBezTo>
                <a:lnTo>
                  <a:pt x="0" y="16256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385576-7A93-2C6A-1D9E-D7177FDE27D7}"/>
              </a:ext>
            </a:extLst>
          </p:cNvPr>
          <p:cNvSpPr/>
          <p:nvPr/>
        </p:nvSpPr>
        <p:spPr>
          <a:xfrm>
            <a:off x="7598169" y="3194738"/>
            <a:ext cx="1254439" cy="4253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nullptr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E2CB921-0955-5237-EB64-3ED279F36E42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 err="1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1" dirty="0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Destructor</a:t>
            </a:r>
            <a:endParaRPr lang="en-US" b="0" dirty="0">
              <a:solidFill>
                <a:srgbClr val="D73A48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35615B-2142-FC0D-0C56-6B8C30D4FE14}"/>
              </a:ext>
            </a:extLst>
          </p:cNvPr>
          <p:cNvSpPr/>
          <p:nvPr/>
        </p:nvSpPr>
        <p:spPr>
          <a:xfrm>
            <a:off x="8524626" y="3984266"/>
            <a:ext cx="3005936" cy="12494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destructor calls </a:t>
            </a:r>
            <a:r>
              <a:rPr lang="en-US" sz="20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delete</a:t>
            </a: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on </a:t>
            </a:r>
            <a:r>
              <a:rPr lang="en-US" sz="2000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nullptr</a:t>
            </a: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which does nothing!</a:t>
            </a:r>
          </a:p>
        </p:txBody>
      </p:sp>
    </p:spTree>
    <p:extLst>
      <p:ext uri="{BB962C8B-B14F-4D97-AF65-F5344CB8AC3E}">
        <p14:creationId xmlns:p14="http://schemas.microsoft.com/office/powerpoint/2010/main" val="108481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1DC57-6888-6DD2-F31D-87F263E0E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FF5E20-08F6-6D56-86F6-FA7DDC9AA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E7695-7A51-68F9-4359-E0D5FA62E8F5}"/>
              </a:ext>
            </a:extLst>
          </p:cNvPr>
          <p:cNvSpPr txBox="1"/>
          <p:nvPr/>
        </p:nvSpPr>
        <p:spPr>
          <a:xfrm>
            <a:off x="77295" y="3005667"/>
            <a:ext cx="2878668" cy="169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8000" dirty="0"/>
              <a:t>📸</a:t>
            </a:r>
          </a:p>
          <a:p>
            <a:pPr algn="ctr">
              <a:lnSpc>
                <a:spcPct val="50000"/>
              </a:lnSpc>
            </a:pPr>
            <a:r>
              <a:rPr lang="en-US" sz="24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D49EBE4-678C-356A-9A18-6599454FE0F2}"/>
              </a:ext>
            </a:extLst>
          </p:cNvPr>
          <p:cNvSpPr/>
          <p:nvPr/>
        </p:nvSpPr>
        <p:spPr>
          <a:xfrm rot="7278424">
            <a:off x="2838388" y="2450737"/>
            <a:ext cx="948267" cy="845328"/>
          </a:xfrm>
          <a:prstGeom prst="arc">
            <a:avLst>
              <a:gd name="adj1" fmla="val 16200000"/>
              <a:gd name="adj2" fmla="val 1349103"/>
            </a:avLst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885D488-BEFD-0A82-9DB0-FC6277157FE4}"/>
              </a:ext>
            </a:extLst>
          </p:cNvPr>
          <p:cNvSpPr/>
          <p:nvPr/>
        </p:nvSpPr>
        <p:spPr>
          <a:xfrm>
            <a:off x="9997652" y="3429000"/>
            <a:ext cx="306432" cy="221668"/>
          </a:xfrm>
          <a:custGeom>
            <a:avLst/>
            <a:gdLst/>
            <a:ahLst/>
            <a:cxnLst/>
            <a:rect l="l" t="t" r="r" b="b"/>
            <a:pathLst>
              <a:path w="4688721" h="2825255">
                <a:moveTo>
                  <a:pt x="0" y="0"/>
                </a:moveTo>
                <a:lnTo>
                  <a:pt x="4688721" y="0"/>
                </a:lnTo>
                <a:lnTo>
                  <a:pt x="4688721" y="2825255"/>
                </a:lnTo>
                <a:lnTo>
                  <a:pt x="0" y="282525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9050" cap="sq">
            <a:solidFill>
              <a:schemeClr val="tx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1C5BFBD-0A9A-C17A-D632-0B6527C53064}"/>
              </a:ext>
            </a:extLst>
          </p:cNvPr>
          <p:cNvSpPr/>
          <p:nvPr/>
        </p:nvSpPr>
        <p:spPr>
          <a:xfrm>
            <a:off x="5470663" y="2671099"/>
            <a:ext cx="288328" cy="764779"/>
          </a:xfrm>
          <a:custGeom>
            <a:avLst/>
            <a:gdLst>
              <a:gd name="connsiteX0" fmla="*/ 137098 w 410342"/>
              <a:gd name="connsiteY0" fmla="*/ 0 h 812800"/>
              <a:gd name="connsiteX1" fmla="*/ 408032 w 410342"/>
              <a:gd name="connsiteY1" fmla="*/ 423333 h 812800"/>
              <a:gd name="connsiteX2" fmla="*/ 1632 w 410342"/>
              <a:gd name="connsiteY2" fmla="*/ 626533 h 812800"/>
              <a:gd name="connsiteX3" fmla="*/ 255632 w 410342"/>
              <a:gd name="connsiteY3" fmla="*/ 812800 h 812800"/>
              <a:gd name="connsiteX4" fmla="*/ 255632 w 410342"/>
              <a:gd name="connsiteY4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342" h="812800">
                <a:moveTo>
                  <a:pt x="137098" y="0"/>
                </a:moveTo>
                <a:cubicBezTo>
                  <a:pt x="283854" y="159455"/>
                  <a:pt x="430610" y="318911"/>
                  <a:pt x="408032" y="423333"/>
                </a:cubicBezTo>
                <a:cubicBezTo>
                  <a:pt x="385454" y="527755"/>
                  <a:pt x="27032" y="561622"/>
                  <a:pt x="1632" y="626533"/>
                </a:cubicBezTo>
                <a:cubicBezTo>
                  <a:pt x="-23768" y="691444"/>
                  <a:pt x="255632" y="812800"/>
                  <a:pt x="255632" y="812800"/>
                </a:cubicBezTo>
                <a:lnTo>
                  <a:pt x="255632" y="8128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976426-7EF2-0097-6817-DB6DCA61DCC8}"/>
              </a:ext>
            </a:extLst>
          </p:cNvPr>
          <p:cNvSpPr/>
          <p:nvPr/>
        </p:nvSpPr>
        <p:spPr>
          <a:xfrm>
            <a:off x="3997637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☠️ </a:t>
            </a:r>
            <a:r>
              <a:rPr lang="en-US" sz="2000" b="1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endParaRPr lang="en-US" sz="2000" b="1" dirty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0x0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9F34F67-BF27-0A74-E64A-5DA7BB92777E}"/>
              </a:ext>
            </a:extLst>
          </p:cNvPr>
          <p:cNvSpPr/>
          <p:nvPr/>
        </p:nvSpPr>
        <p:spPr>
          <a:xfrm>
            <a:off x="9997652" y="2671099"/>
            <a:ext cx="288328" cy="764779"/>
          </a:xfrm>
          <a:custGeom>
            <a:avLst/>
            <a:gdLst>
              <a:gd name="connsiteX0" fmla="*/ 137098 w 410342"/>
              <a:gd name="connsiteY0" fmla="*/ 0 h 812800"/>
              <a:gd name="connsiteX1" fmla="*/ 408032 w 410342"/>
              <a:gd name="connsiteY1" fmla="*/ 423333 h 812800"/>
              <a:gd name="connsiteX2" fmla="*/ 1632 w 410342"/>
              <a:gd name="connsiteY2" fmla="*/ 626533 h 812800"/>
              <a:gd name="connsiteX3" fmla="*/ 255632 w 410342"/>
              <a:gd name="connsiteY3" fmla="*/ 812800 h 812800"/>
              <a:gd name="connsiteX4" fmla="*/ 255632 w 410342"/>
              <a:gd name="connsiteY4" fmla="*/ 81280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342" h="812800">
                <a:moveTo>
                  <a:pt x="137098" y="0"/>
                </a:moveTo>
                <a:cubicBezTo>
                  <a:pt x="283854" y="159455"/>
                  <a:pt x="430610" y="318911"/>
                  <a:pt x="408032" y="423333"/>
                </a:cubicBezTo>
                <a:cubicBezTo>
                  <a:pt x="385454" y="527755"/>
                  <a:pt x="27032" y="561622"/>
                  <a:pt x="1632" y="626533"/>
                </a:cubicBezTo>
                <a:cubicBezTo>
                  <a:pt x="-23768" y="691444"/>
                  <a:pt x="255632" y="812800"/>
                  <a:pt x="255632" y="812800"/>
                </a:cubicBezTo>
                <a:lnTo>
                  <a:pt x="255632" y="812800"/>
                </a:lnTo>
              </a:path>
            </a:pathLst>
          </a:custGeom>
          <a:noFill/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5FAFF0-D910-B734-8B4B-A211F663C26C}"/>
              </a:ext>
            </a:extLst>
          </p:cNvPr>
          <p:cNvSpPr/>
          <p:nvPr/>
        </p:nvSpPr>
        <p:spPr>
          <a:xfrm>
            <a:off x="8524626" y="139772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 </a:t>
            </a:r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= 3840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 = 2160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 = 0x1024c3bd</a:t>
            </a: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F420C10D-A711-3638-2998-69A3F6ECA413}"/>
              </a:ext>
            </a:extLst>
          </p:cNvPr>
          <p:cNvSpPr/>
          <p:nvPr/>
        </p:nvSpPr>
        <p:spPr>
          <a:xfrm>
            <a:off x="8524626" y="3429000"/>
            <a:ext cx="3234380" cy="1948921"/>
          </a:xfrm>
          <a:custGeom>
            <a:avLst/>
            <a:gdLst/>
            <a:ahLst/>
            <a:cxnLst/>
            <a:rect l="l" t="t" r="r" b="b"/>
            <a:pathLst>
              <a:path w="4688721" h="2825255">
                <a:moveTo>
                  <a:pt x="0" y="0"/>
                </a:moveTo>
                <a:lnTo>
                  <a:pt x="4688721" y="0"/>
                </a:lnTo>
                <a:lnTo>
                  <a:pt x="4688721" y="2825255"/>
                </a:lnTo>
                <a:lnTo>
                  <a:pt x="0" y="2825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chemeClr val="tx1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1D048AB-F207-3FD9-F930-278F00ECD204}"/>
              </a:ext>
            </a:extLst>
          </p:cNvPr>
          <p:cNvSpPr txBox="1">
            <a:spLocks/>
          </p:cNvSpPr>
          <p:nvPr/>
        </p:nvSpPr>
        <p:spPr>
          <a:xfrm>
            <a:off x="393700" y="598838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r">
              <a:buNone/>
            </a:pPr>
            <a:r>
              <a:rPr lang="en-US" b="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 err="1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1" dirty="0">
                <a:solidFill>
                  <a:srgbClr val="D73A48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Destructor</a:t>
            </a:r>
            <a:endParaRPr lang="en-US" b="0" dirty="0">
              <a:solidFill>
                <a:srgbClr val="D73A48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FA7465-5F7C-1D6B-6E26-0103E98F5DF1}"/>
              </a:ext>
            </a:extLst>
          </p:cNvPr>
          <p:cNvSpPr/>
          <p:nvPr/>
        </p:nvSpPr>
        <p:spPr>
          <a:xfrm>
            <a:off x="4987607" y="3437979"/>
            <a:ext cx="1254439" cy="4253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nullptr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710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2FAE-A775-75C8-C3C1-D68B4E079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created a new </a:t>
            </a:r>
            <a:r>
              <a:rPr lang="en-US" dirty="0">
                <a:solidFill>
                  <a:srgbClr val="7030A0"/>
                </a:solidFill>
              </a:rPr>
              <a:t>Photo</a:t>
            </a:r>
            <a:r>
              <a:rPr lang="en-US" dirty="0"/>
              <a:t> without any copying! 💪</a:t>
            </a:r>
          </a:p>
        </p:txBody>
      </p:sp>
    </p:spTree>
    <p:extLst>
      <p:ext uri="{BB962C8B-B14F-4D97-AF65-F5344CB8AC3E}">
        <p14:creationId xmlns:p14="http://schemas.microsoft.com/office/powerpoint/2010/main" val="592141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59DB-314C-C6D5-31B5-E13F1C794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 is it always safe to do this?</a:t>
            </a:r>
          </a:p>
        </p:txBody>
      </p:sp>
    </p:spTree>
    <p:extLst>
      <p:ext uri="{BB962C8B-B14F-4D97-AF65-F5344CB8AC3E}">
        <p14:creationId xmlns:p14="http://schemas.microsoft.com/office/powerpoint/2010/main" val="163230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D45683-1D49-DDBB-3810-B535C6D0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data is expensive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BF29B2-A5D4-D792-F181-B5BD7463161B}"/>
              </a:ext>
            </a:extLst>
          </p:cNvPr>
          <p:cNvGrpSpPr/>
          <p:nvPr/>
        </p:nvGrpSpPr>
        <p:grpSpPr>
          <a:xfrm>
            <a:off x="460036" y="1637155"/>
            <a:ext cx="11338264" cy="4458844"/>
            <a:chOff x="589262" y="1397725"/>
            <a:chExt cx="12813922" cy="50391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Freeform 2">
              <a:extLst>
                <a:ext uri="{FF2B5EF4-FFF2-40B4-BE49-F238E27FC236}">
                  <a16:creationId xmlns:a16="http://schemas.microsoft.com/office/drawing/2014/main" id="{F29D52D2-C546-92AE-BF8E-049BC594B671}"/>
                </a:ext>
              </a:extLst>
            </p:cNvPr>
            <p:cNvSpPr/>
            <p:nvPr/>
          </p:nvSpPr>
          <p:spPr>
            <a:xfrm>
              <a:off x="589262" y="1397725"/>
              <a:ext cx="12813922" cy="3349614"/>
            </a:xfrm>
            <a:custGeom>
              <a:avLst/>
              <a:gdLst/>
              <a:ahLst/>
              <a:cxnLst/>
              <a:rect l="l" t="t" r="r" b="b"/>
              <a:pathLst>
                <a:path w="12813922" h="3349614">
                  <a:moveTo>
                    <a:pt x="0" y="0"/>
                  </a:moveTo>
                  <a:lnTo>
                    <a:pt x="12813922" y="0"/>
                  </a:lnTo>
                  <a:lnTo>
                    <a:pt x="12813922" y="3349614"/>
                  </a:lnTo>
                  <a:lnTo>
                    <a:pt x="0" y="3349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682" b="-682"/>
              </a:stretch>
            </a:blipFill>
            <a:ln>
              <a:solidFill>
                <a:schemeClr val="tx1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1A22B01D-C5A5-23ED-87D0-8C9270A8A805}"/>
                </a:ext>
              </a:extLst>
            </p:cNvPr>
            <p:cNvSpPr/>
            <p:nvPr/>
          </p:nvSpPr>
          <p:spPr>
            <a:xfrm>
              <a:off x="589262" y="4747339"/>
              <a:ext cx="12813922" cy="1689543"/>
            </a:xfrm>
            <a:custGeom>
              <a:avLst/>
              <a:gdLst/>
              <a:ahLst/>
              <a:cxnLst/>
              <a:rect l="l" t="t" r="r" b="b"/>
              <a:pathLst>
                <a:path w="12813922" h="1689543">
                  <a:moveTo>
                    <a:pt x="0" y="0"/>
                  </a:moveTo>
                  <a:lnTo>
                    <a:pt x="12813922" y="0"/>
                  </a:lnTo>
                  <a:lnTo>
                    <a:pt x="12813922" y="1689542"/>
                  </a:lnTo>
                  <a:lnTo>
                    <a:pt x="0" y="1689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6" b="-166"/>
              </a:stretch>
            </a:blipFill>
            <a:ln>
              <a:solidFill>
                <a:schemeClr val="tx1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A864921-3703-5873-1F44-C7BAA5B8588B}"/>
              </a:ext>
            </a:extLst>
          </p:cNvPr>
          <p:cNvSpPr txBox="1"/>
          <p:nvPr/>
        </p:nvSpPr>
        <p:spPr>
          <a:xfrm>
            <a:off x="10092267" y="6282268"/>
            <a:ext cx="170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hlinkClick r:id="rId4"/>
              </a:rPr>
              <a:t>[source]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3220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ED06B-F5B9-1898-39BA-08FD436C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vs. Copy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5C54-0649-D8C8-1CFD-E4F07E520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selfie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1" dirty="0">
                <a:solidFill>
                  <a:srgbClr val="00B05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</a:t>
            </a:r>
            <a:r>
              <a:rPr lang="en-US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ove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</a:p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// since 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temporary! 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F4796-4108-868F-26F9-A151C82099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dirty="0">
                <a:ea typeface="EmbedMenlo" panose="020B0609030804020204" pitchFamily="49" charset="0"/>
                <a:cs typeface="EmbedMenlo" panose="020B0609030804020204" pitchFamily="49" charset="0"/>
              </a:rPr>
              <a:t> is temporary, so we can steal its resources!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20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629D-F8ED-40A3-3A3B-AF62341B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vs. Copy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14495-5396-D775-B841-C17E02700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What if we </a:t>
            </a:r>
            <a:r>
              <a:rPr lang="en-US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here? 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get_pixel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???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52BF5-5B9C-B3C4-0364-8105CF4274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Is it always safe to move objects? Assume </a:t>
            </a:r>
            <a:r>
              <a:rPr lang="en-US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get_pixel</a:t>
            </a:r>
            <a:r>
              <a:rPr lang="en-US" dirty="0"/>
              <a:t> accesses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F2F718-3E06-0919-4BB2-DD31990F3E61}"/>
              </a:ext>
            </a:extLst>
          </p:cNvPr>
          <p:cNvSpPr/>
          <p:nvPr/>
        </p:nvSpPr>
        <p:spPr>
          <a:xfrm>
            <a:off x="8075367" y="5134545"/>
            <a:ext cx="3234380" cy="150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r>
              <a:rPr lang="en-US" sz="2000" b="1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will happen if we try to run this code?</a:t>
            </a:r>
            <a:endParaRPr lang="en-US" sz="2000" dirty="0">
              <a:solidFill>
                <a:schemeClr val="tx1"/>
              </a:solidFill>
              <a:highlight>
                <a:srgbClr val="FFFF00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18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43F0D-7D2B-BF47-B425-6B10213B9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B84B-D4FA-D3B0-6C1F-3167099D1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vs. Copy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2418-77B1-FE0A-B2A2-5B8E91975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What if we </a:t>
            </a:r>
            <a:r>
              <a:rPr lang="en-US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here? 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get_pixel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❌ use-after-move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BEB943-D949-3D95-76C4-362EA17AEE9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❌ Since </a:t>
            </a:r>
            <a:r>
              <a:rPr lang="en-US" dirty="0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selfie</a:t>
            </a:r>
            <a:r>
              <a:rPr lang="en-US" dirty="0"/>
              <a:t> stole </a:t>
            </a:r>
            <a:r>
              <a:rPr lang="en-US" dirty="0" err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dirty="0" err="1"/>
              <a:t>’s</a:t>
            </a:r>
            <a:r>
              <a:rPr lang="en-US" dirty="0"/>
              <a:t> data, we end up dereferencing </a:t>
            </a:r>
            <a:r>
              <a:rPr lang="en-US" dirty="0" err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nullptr</a:t>
            </a:r>
            <a:endParaRPr lang="en-US" dirty="0">
              <a:solidFill>
                <a:srgbClr val="C00000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342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703B1-6FB3-FD1F-7A40-F5E69940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vs. Copy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E8387-194F-170E-A3E1-552190D5C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pic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make </a:t>
            </a:r>
            <a:r>
              <a:rPr lang="en-US" b="1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copies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of persistent objects (e.g. variables)</a:t>
            </a:r>
          </a:p>
          <a:p>
            <a:pPr marL="12700" indent="0">
              <a:buNone/>
            </a:pP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that might get used in the future</a:t>
            </a:r>
            <a:endParaRPr lang="en-US" b="0" dirty="0">
              <a:solidFill>
                <a:srgbClr val="6A737D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>
              <a:buNone/>
            </a:pP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 marL="12700" indent="0">
              <a:buNone/>
            </a:pP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temporary objects (</a:t>
            </a:r>
            <a:r>
              <a:rPr lang="en-US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e.g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return values)</a:t>
            </a:r>
          </a:p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since we no longer need to use them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97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588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4ED9C-5EBC-B6B0-F999-FB941C4F9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76119-E3E2-875C-6281-CF8D6E77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vs. Copy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62003-4215-6E32-9862-61B408584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pic;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make </a:t>
            </a:r>
            <a:r>
              <a:rPr lang="en-US" b="1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copies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of persistent objects (e.g. variables)</a:t>
            </a:r>
          </a:p>
          <a:p>
            <a:pPr marL="12700" indent="0">
              <a:buNone/>
            </a:pPr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that might get used in the future</a:t>
            </a:r>
            <a:endParaRPr lang="en-US" b="0" dirty="0">
              <a:solidFill>
                <a:srgbClr val="6A737D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>
              <a:buNone/>
            </a:pP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 marL="12700" indent="0">
              <a:buNone/>
            </a:pP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temporary objects (</a:t>
            </a:r>
            <a:r>
              <a:rPr lang="en-US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e.g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return values)</a:t>
            </a:r>
          </a:p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since we no longer need to use them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1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does the compiler know whether to move or copy?</a:t>
            </a:r>
          </a:p>
        </p:txBody>
      </p:sp>
    </p:spTree>
    <p:extLst>
      <p:ext uri="{BB962C8B-B14F-4D97-AF65-F5344CB8AC3E}">
        <p14:creationId xmlns:p14="http://schemas.microsoft.com/office/powerpoint/2010/main" val="90348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75021-6A1A-8224-9A65-3D889CFF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lvalues</a:t>
            </a:r>
            <a:r>
              <a:rPr lang="en-US" dirty="0"/>
              <a:t> &amp; </a:t>
            </a:r>
            <a:r>
              <a:rPr lang="en-US" dirty="0" err="1"/>
              <a:t>rvalues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29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B8CD-83F6-0F56-F05B-70A1C5E3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lvalues</a:t>
            </a:r>
            <a:r>
              <a:rPr lang="en-US" dirty="0"/>
              <a:t> &amp; </a:t>
            </a:r>
            <a:r>
              <a:rPr lang="en-US" dirty="0" err="1"/>
              <a:t>rvalues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0ABB2-38F0-2F72-8831-61A045BB6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286000"/>
            <a:ext cx="11404600" cy="3941264"/>
          </a:xfrm>
        </p:spPr>
        <p:txBody>
          <a:bodyPr anchor="ctr">
            <a:normAutofit/>
          </a:bodyPr>
          <a:lstStyle/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beReal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insta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endParaRPr lang="en-US" sz="2800" dirty="0">
              <a:solidFill>
                <a:srgbClr val="6A737D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9E84F-52A5-133C-5BC6-AD2E0C7A33C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 err="1"/>
              <a:t>lvalues</a:t>
            </a:r>
            <a:r>
              <a:rPr lang="en-US" dirty="0"/>
              <a:t> and </a:t>
            </a:r>
            <a:r>
              <a:rPr lang="en-US" dirty="0" err="1"/>
              <a:t>rvalues</a:t>
            </a:r>
            <a:r>
              <a:rPr lang="en-US" dirty="0"/>
              <a:t> generalize the idea of “temporariness” in C++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5E7B97-E633-1C6E-47EB-762BAEC11DB0}"/>
              </a:ext>
            </a:extLst>
          </p:cNvPr>
          <p:cNvSpPr txBox="1">
            <a:spLocks/>
          </p:cNvSpPr>
          <p:nvPr/>
        </p:nvSpPr>
        <p:spPr>
          <a:xfrm>
            <a:off x="7225723" y="2086548"/>
            <a:ext cx="3574943" cy="13424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an </a:t>
            </a:r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lvalue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711576-FBA1-FDD1-BCBC-53B3029F7AA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240215" y="2757774"/>
            <a:ext cx="1985508" cy="11811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FB5E80-FE0F-9264-AB0E-BE77A678C5C2}"/>
              </a:ext>
            </a:extLst>
          </p:cNvPr>
          <p:cNvSpPr txBox="1">
            <a:spLocks/>
          </p:cNvSpPr>
          <p:nvPr/>
        </p:nvSpPr>
        <p:spPr>
          <a:xfrm>
            <a:off x="7225723" y="5201335"/>
            <a:ext cx="3574943" cy="13424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sz="2000" dirty="0">
                <a:solidFill>
                  <a:srgbClr val="00B05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an </a:t>
            </a:r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rvalue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5ACCCD-B836-BC23-8BD0-85A25FB68353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240215" y="4853354"/>
            <a:ext cx="1985508" cy="101920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3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34975-4E94-AE73-3604-FE36A7342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86EA-A97B-321D-D9F2-74D94B6A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lvalues</a:t>
            </a:r>
            <a:r>
              <a:rPr lang="en-US" dirty="0"/>
              <a:t> &amp; </a:t>
            </a:r>
            <a:r>
              <a:rPr lang="en-US" dirty="0" err="1"/>
              <a:t>rvalues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F1DC1-4808-2AA2-2207-550213510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286000"/>
            <a:ext cx="11404600" cy="3941264"/>
          </a:xfrm>
        </p:spPr>
        <p:txBody>
          <a:bodyPr anchor="ctr">
            <a:normAutofit/>
          </a:bodyPr>
          <a:lstStyle/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Photo*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p1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&amp;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Photo*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p2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&amp;</a:t>
            </a:r>
            <a:r>
              <a:rPr lang="en-US" sz="2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Doesn't work!</a:t>
            </a:r>
            <a:endParaRPr lang="en-US" sz="2800" dirty="0">
              <a:solidFill>
                <a:srgbClr val="6A737D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14D18-5A64-45B9-6F5C-0B504FB4C68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Generally speaking, </a:t>
            </a:r>
            <a:r>
              <a:rPr lang="en-US" b="1" dirty="0" err="1">
                <a:solidFill>
                  <a:srgbClr val="0070C0"/>
                </a:solidFill>
              </a:rPr>
              <a:t>lvalues</a:t>
            </a:r>
            <a:r>
              <a:rPr lang="en-US" dirty="0"/>
              <a:t> have a definite address, </a:t>
            </a:r>
            <a:r>
              <a:rPr lang="en-US" b="1" dirty="0" err="1">
                <a:solidFill>
                  <a:srgbClr val="00B050"/>
                </a:solidFill>
              </a:rPr>
              <a:t>rvalues</a:t>
            </a:r>
            <a:r>
              <a:rPr lang="en-US" dirty="0"/>
              <a:t> do not!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0BCF1E-82FA-FD6C-87CD-CBAD8E126188}"/>
              </a:ext>
            </a:extLst>
          </p:cNvPr>
          <p:cNvSpPr txBox="1">
            <a:spLocks/>
          </p:cNvSpPr>
          <p:nvPr/>
        </p:nvSpPr>
        <p:spPr>
          <a:xfrm>
            <a:off x="7225723" y="2086548"/>
            <a:ext cx="3574943" cy="13424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an </a:t>
            </a:r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lvalue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  <a:p>
            <a:pPr algn="ct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 can take its address!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267F48-053C-7AF3-02B8-0E5784415DD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783015" y="2757774"/>
            <a:ext cx="2442708" cy="125151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B6E470-C95C-A958-44B7-D4F7D521D967}"/>
              </a:ext>
            </a:extLst>
          </p:cNvPr>
          <p:cNvSpPr txBox="1">
            <a:spLocks/>
          </p:cNvSpPr>
          <p:nvPr/>
        </p:nvSpPr>
        <p:spPr>
          <a:xfrm>
            <a:off x="7225723" y="5078186"/>
            <a:ext cx="3574943" cy="15887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sz="2000" dirty="0">
                <a:solidFill>
                  <a:srgbClr val="00B05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an </a:t>
            </a:r>
            <a:r>
              <a:rPr lang="en-US" sz="2000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rvalue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  <a:p>
            <a:pPr algn="ctr"/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 </a:t>
            </a:r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cannot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take its address!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61C6C7-A77C-8651-F370-7C0EB5E4A3C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240215" y="4853354"/>
            <a:ext cx="1985508" cy="101920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872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CE3A-04B6-49FA-841B-7710A10D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err="1">
                <a:solidFill>
                  <a:srgbClr val="0070C0"/>
                </a:solidFill>
              </a:rPr>
              <a:t>lvalue</a:t>
            </a:r>
            <a:r>
              <a:rPr lang="en-US" dirty="0"/>
              <a:t> can appear on either side of an </a:t>
            </a:r>
            <a:r>
              <a:rPr lang="en-US" dirty="0">
                <a:solidFill>
                  <a:srgbClr val="D73A48"/>
                </a:solidFill>
              </a:rPr>
              <a:t>=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4B6B33-9160-A32B-64A3-564DFA304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694152"/>
          </a:xfrm>
        </p:spPr>
        <p:txBody>
          <a:bodyPr>
            <a:normAutofit/>
          </a:bodyPr>
          <a:lstStyle/>
          <a:p>
            <a:r>
              <a:rPr lang="en-US" sz="3600" b="0" dirty="0">
                <a:solidFill>
                  <a:srgbClr val="24292E"/>
                </a:solidFill>
                <a:effectLst/>
                <a:latin typeface="Menlo"/>
              </a:rPr>
              <a:t>x </a:t>
            </a:r>
            <a:r>
              <a:rPr lang="en-US" sz="3600" b="0" dirty="0">
                <a:solidFill>
                  <a:srgbClr val="D73A49"/>
                </a:solidFill>
                <a:effectLst/>
                <a:latin typeface="Menlo"/>
              </a:rPr>
              <a:t>=</a:t>
            </a:r>
            <a:r>
              <a:rPr lang="en-US" sz="3600" b="0" dirty="0">
                <a:solidFill>
                  <a:srgbClr val="24292E"/>
                </a:solidFill>
                <a:effectLst/>
                <a:latin typeface="Menlo"/>
              </a:rPr>
              <a:t> </a:t>
            </a:r>
            <a:r>
              <a:rPr lang="en-US" sz="3600" b="1" dirty="0">
                <a:solidFill>
                  <a:srgbClr val="0070C0"/>
                </a:solidFill>
                <a:effectLst/>
                <a:latin typeface="Menlo"/>
              </a:rPr>
              <a:t>y</a:t>
            </a:r>
            <a:r>
              <a:rPr lang="en-US" sz="3600" b="0" dirty="0">
                <a:solidFill>
                  <a:srgbClr val="24292E"/>
                </a:solidFill>
                <a:effectLst/>
                <a:latin typeface="Menlo"/>
              </a:rPr>
              <a:t>;</a:t>
            </a:r>
          </a:p>
          <a:p>
            <a:r>
              <a:rPr lang="en-US" sz="3600" b="1" dirty="0">
                <a:solidFill>
                  <a:srgbClr val="0070C0"/>
                </a:solidFill>
                <a:effectLst/>
                <a:latin typeface="Menlo"/>
              </a:rPr>
              <a:t>y</a:t>
            </a:r>
            <a:r>
              <a:rPr lang="en-US" sz="3600" b="0" dirty="0">
                <a:solidFill>
                  <a:srgbClr val="24292E"/>
                </a:solidFill>
                <a:effectLst/>
                <a:latin typeface="Menlo"/>
              </a:rPr>
              <a:t> </a:t>
            </a:r>
            <a:r>
              <a:rPr lang="en-US" sz="3600" b="0" dirty="0">
                <a:solidFill>
                  <a:srgbClr val="D73A49"/>
                </a:solidFill>
                <a:effectLst/>
                <a:latin typeface="Menlo"/>
              </a:rPr>
              <a:t>=</a:t>
            </a:r>
            <a:r>
              <a:rPr lang="en-US" sz="3600" b="0" dirty="0">
                <a:solidFill>
                  <a:srgbClr val="24292E"/>
                </a:solidFill>
                <a:effectLst/>
                <a:latin typeface="Menlo"/>
              </a:rPr>
              <a:t> </a:t>
            </a:r>
            <a:r>
              <a:rPr lang="en-US" sz="3600" b="0" dirty="0">
                <a:effectLst/>
                <a:latin typeface="Menlo"/>
              </a:rPr>
              <a:t>5</a:t>
            </a:r>
            <a:r>
              <a:rPr lang="en-US" sz="3600" b="0" dirty="0">
                <a:solidFill>
                  <a:srgbClr val="24292E"/>
                </a:solidFill>
                <a:effectLst/>
                <a:latin typeface="Menlo"/>
              </a:rPr>
              <a:t>;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44768E-EA76-81E3-AFC4-04679BACCCB1}"/>
              </a:ext>
            </a:extLst>
          </p:cNvPr>
          <p:cNvSpPr txBox="1">
            <a:spLocks/>
          </p:cNvSpPr>
          <p:nvPr/>
        </p:nvSpPr>
        <p:spPr>
          <a:xfrm>
            <a:off x="393700" y="3622432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An </a:t>
            </a:r>
            <a:r>
              <a:rPr lang="en-US" dirty="0" err="1">
                <a:solidFill>
                  <a:srgbClr val="00B050"/>
                </a:solidFill>
              </a:rPr>
              <a:t>rvalue</a:t>
            </a:r>
            <a:r>
              <a:rPr lang="en-US" dirty="0"/>
              <a:t> can appear only right of an </a:t>
            </a:r>
            <a:r>
              <a:rPr lang="en-US" dirty="0">
                <a:solidFill>
                  <a:srgbClr val="D73A48"/>
                </a:solidFill>
              </a:rPr>
              <a:t>=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24CD12-D683-1037-56C6-C60581E4963B}"/>
              </a:ext>
            </a:extLst>
          </p:cNvPr>
          <p:cNvSpPr txBox="1">
            <a:spLocks/>
          </p:cNvSpPr>
          <p:nvPr/>
        </p:nvSpPr>
        <p:spPr>
          <a:xfrm>
            <a:off x="393700" y="4533113"/>
            <a:ext cx="11404600" cy="16941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24292E"/>
                </a:solidFill>
                <a:latin typeface="Menlo"/>
              </a:rPr>
              <a:t>x </a:t>
            </a:r>
            <a:r>
              <a:rPr lang="en-US" sz="3600" dirty="0">
                <a:solidFill>
                  <a:srgbClr val="D73A49"/>
                </a:solidFill>
                <a:latin typeface="Menlo"/>
              </a:rPr>
              <a:t>=</a:t>
            </a:r>
            <a:r>
              <a:rPr lang="en-US" sz="3600" dirty="0">
                <a:solidFill>
                  <a:srgbClr val="24292E"/>
                </a:solidFill>
                <a:latin typeface="Menlo"/>
              </a:rPr>
              <a:t> </a:t>
            </a:r>
            <a:r>
              <a:rPr lang="en-US" sz="3600" b="1" dirty="0">
                <a:solidFill>
                  <a:srgbClr val="00B050"/>
                </a:solidFill>
                <a:latin typeface="Menlo"/>
              </a:rPr>
              <a:t>5</a:t>
            </a:r>
            <a:r>
              <a:rPr lang="en-US" sz="3600" dirty="0">
                <a:solidFill>
                  <a:srgbClr val="24292E"/>
                </a:solidFill>
                <a:latin typeface="Menlo"/>
              </a:rPr>
              <a:t>;</a:t>
            </a:r>
          </a:p>
          <a:p>
            <a:r>
              <a:rPr lang="en-US" sz="3600" b="1" strike="sngStrike" dirty="0">
                <a:solidFill>
                  <a:srgbClr val="00B050"/>
                </a:solidFill>
                <a:latin typeface="Menlo"/>
              </a:rPr>
              <a:t>5</a:t>
            </a:r>
            <a:r>
              <a:rPr lang="en-US" sz="3600" strike="sngStrike" dirty="0">
                <a:solidFill>
                  <a:srgbClr val="D73A49"/>
                </a:solidFill>
                <a:latin typeface="Menlo"/>
              </a:rPr>
              <a:t> =</a:t>
            </a:r>
            <a:r>
              <a:rPr lang="en-US" sz="3600" strike="sngStrike" dirty="0">
                <a:solidFill>
                  <a:srgbClr val="24292E"/>
                </a:solidFill>
                <a:latin typeface="Menlo"/>
              </a:rPr>
              <a:t> </a:t>
            </a:r>
            <a:r>
              <a:rPr lang="en-US" sz="3600" strike="sngStrike" dirty="0">
                <a:latin typeface="Menlo"/>
              </a:rPr>
              <a:t>y</a:t>
            </a:r>
            <a:r>
              <a:rPr lang="en-US" sz="3600" strike="sngStrike" dirty="0">
                <a:solidFill>
                  <a:srgbClr val="24292E"/>
                </a:solidFill>
                <a:latin typeface="Menlo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64760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2BE93A-5C73-B992-9849-DC06B557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data is expensive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570531-15E9-CCDA-5702-9E2DD49E4467}"/>
              </a:ext>
            </a:extLst>
          </p:cNvPr>
          <p:cNvGrpSpPr/>
          <p:nvPr/>
        </p:nvGrpSpPr>
        <p:grpSpPr>
          <a:xfrm>
            <a:off x="592667" y="1557391"/>
            <a:ext cx="11006666" cy="4565210"/>
            <a:chOff x="-532041" y="1449841"/>
            <a:chExt cx="12330341" cy="51142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Freeform 2">
              <a:extLst>
                <a:ext uri="{FF2B5EF4-FFF2-40B4-BE49-F238E27FC236}">
                  <a16:creationId xmlns:a16="http://schemas.microsoft.com/office/drawing/2014/main" id="{424F025B-0C11-59E9-310C-937B872C7C89}"/>
                </a:ext>
              </a:extLst>
            </p:cNvPr>
            <p:cNvSpPr/>
            <p:nvPr/>
          </p:nvSpPr>
          <p:spPr>
            <a:xfrm>
              <a:off x="-532041" y="1449841"/>
              <a:ext cx="12330341" cy="3367604"/>
            </a:xfrm>
            <a:custGeom>
              <a:avLst/>
              <a:gdLst/>
              <a:ahLst/>
              <a:cxnLst/>
              <a:rect l="l" t="t" r="r" b="b"/>
              <a:pathLst>
                <a:path w="12330341" h="3367604">
                  <a:moveTo>
                    <a:pt x="0" y="0"/>
                  </a:moveTo>
                  <a:lnTo>
                    <a:pt x="12330341" y="0"/>
                  </a:lnTo>
                  <a:lnTo>
                    <a:pt x="12330341" y="3367603"/>
                  </a:lnTo>
                  <a:lnTo>
                    <a:pt x="0" y="3367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46225F0B-D2FC-69FE-29A4-F6F4B75B0D6F}"/>
                </a:ext>
              </a:extLst>
            </p:cNvPr>
            <p:cNvSpPr/>
            <p:nvPr/>
          </p:nvSpPr>
          <p:spPr>
            <a:xfrm>
              <a:off x="-532041" y="4817444"/>
              <a:ext cx="12330341" cy="1746625"/>
            </a:xfrm>
            <a:custGeom>
              <a:avLst/>
              <a:gdLst/>
              <a:ahLst/>
              <a:cxnLst/>
              <a:rect l="l" t="t" r="r" b="b"/>
              <a:pathLst>
                <a:path w="12330341" h="1746625">
                  <a:moveTo>
                    <a:pt x="0" y="0"/>
                  </a:moveTo>
                  <a:lnTo>
                    <a:pt x="12330341" y="0"/>
                  </a:lnTo>
                  <a:lnTo>
                    <a:pt x="12330341" y="1746625"/>
                  </a:lnTo>
                  <a:lnTo>
                    <a:pt x="0" y="1746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AE239F3-AC7E-BEE2-C65B-72B2AC1386DD}"/>
              </a:ext>
            </a:extLst>
          </p:cNvPr>
          <p:cNvSpPr txBox="1"/>
          <p:nvPr/>
        </p:nvSpPr>
        <p:spPr>
          <a:xfrm>
            <a:off x="9893300" y="6282268"/>
            <a:ext cx="170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hlinkClick r:id="rId4"/>
              </a:rPr>
              <a:t>[source]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505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CC84-946A-8159-AB19-E3D00743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2B6E1-1BFE-CE94-2D64-F18145D42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760784"/>
            <a:ext cx="11404600" cy="3561637"/>
          </a:xfrm>
        </p:spPr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a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int&amp;	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b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c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d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c[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e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c[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</a:p>
          <a:p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f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g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static_cast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F3C8E-B52B-124E-93FB-A0033462E78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955599"/>
          </a:xfrm>
        </p:spPr>
        <p:txBody>
          <a:bodyPr>
            <a:normAutofit/>
          </a:bodyPr>
          <a:lstStyle/>
          <a:p>
            <a:pPr marL="12700" indent="0">
              <a:buNone/>
            </a:pPr>
            <a:r>
              <a:rPr lang="en-US" dirty="0"/>
              <a:t>Which of the following </a:t>
            </a:r>
            <a:r>
              <a:rPr lang="en-US" u="sng" dirty="0"/>
              <a:t>right-hand assignments</a:t>
            </a:r>
            <a:r>
              <a:rPr lang="en-US" dirty="0"/>
              <a:t> are </a:t>
            </a:r>
            <a:r>
              <a:rPr lang="en-US" dirty="0" err="1"/>
              <a:t>rvalues</a:t>
            </a:r>
            <a:r>
              <a:rPr lang="en-US" dirty="0"/>
              <a:t>?</a:t>
            </a:r>
          </a:p>
          <a:p>
            <a:r>
              <a:rPr lang="en-US" dirty="0"/>
              <a:t>Hint: which ones have a definite address?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88A34E-9750-EB40-1CA7-98E9C0963F18}"/>
              </a:ext>
            </a:extLst>
          </p:cNvPr>
          <p:cNvSpPr txBox="1">
            <a:spLocks/>
          </p:cNvSpPr>
          <p:nvPr/>
        </p:nvSpPr>
        <p:spPr>
          <a:xfrm>
            <a:off x="393700" y="2760784"/>
            <a:ext cx="11404600" cy="3561637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					</a:t>
            </a:r>
            <a:r>
              <a:rPr lang="en-US" b="1" dirty="0" err="1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					</a:t>
            </a:r>
            <a:r>
              <a:rPr lang="en-US" b="1" dirty="0" err="1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					</a:t>
            </a:r>
            <a:r>
              <a:rPr lang="en-US" b="1" dirty="0" err="1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					</a:t>
            </a:r>
            <a:r>
              <a:rPr lang="en-US" b="1" dirty="0" err="1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					</a:t>
            </a:r>
            <a:r>
              <a:rPr lang="en-US" b="1" dirty="0" err="1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					</a:t>
            </a:r>
            <a:r>
              <a:rPr lang="en-US" b="1" dirty="0" err="1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					</a:t>
            </a:r>
            <a:r>
              <a:rPr lang="en-US" b="1" dirty="0" err="1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11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221E1-C9AC-FC47-714A-819D9CF63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62011"/>
            <a:ext cx="11404600" cy="766989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dirty="0" err="1">
                <a:solidFill>
                  <a:srgbClr val="0070C0"/>
                </a:solidFill>
              </a:rPr>
              <a:t>lvalue</a:t>
            </a:r>
            <a:r>
              <a:rPr lang="en-US" dirty="0" err="1"/>
              <a:t>’s</a:t>
            </a:r>
            <a:r>
              <a:rPr lang="en-US" dirty="0"/>
              <a:t> lifetime is until the end of scope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74AC48-E589-6E78-63A9-314A82A8662A}"/>
              </a:ext>
            </a:extLst>
          </p:cNvPr>
          <p:cNvSpPr txBox="1">
            <a:spLocks/>
          </p:cNvSpPr>
          <p:nvPr/>
        </p:nvSpPr>
        <p:spPr>
          <a:xfrm>
            <a:off x="393700" y="3887072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An </a:t>
            </a:r>
            <a:r>
              <a:rPr lang="en-US" dirty="0" err="1">
                <a:solidFill>
                  <a:srgbClr val="00B050"/>
                </a:solidFill>
              </a:rPr>
              <a:t>rvalue</a:t>
            </a:r>
            <a:r>
              <a:rPr lang="en-US" dirty="0" err="1"/>
              <a:t>’s</a:t>
            </a:r>
            <a:r>
              <a:rPr lang="en-US" dirty="0"/>
              <a:t> lifetime is until the end of line</a:t>
            </a:r>
          </a:p>
        </p:txBody>
      </p:sp>
    </p:spTree>
    <p:extLst>
      <p:ext uri="{BB962C8B-B14F-4D97-AF65-F5344CB8AC3E}">
        <p14:creationId xmlns:p14="http://schemas.microsoft.com/office/powerpoint/2010/main" val="349477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B45A8-8615-8E9A-9997-FEBC04506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5268C-A7C1-1F3A-906C-228EB27EA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62011"/>
            <a:ext cx="11404600" cy="766989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dirty="0" err="1">
                <a:solidFill>
                  <a:srgbClr val="0070C0"/>
                </a:solidFill>
              </a:rPr>
              <a:t>lvalue</a:t>
            </a:r>
            <a:r>
              <a:rPr lang="en-US" dirty="0"/>
              <a:t> is persistent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8BC9313-C640-F03F-515F-2AFF841EBA9D}"/>
              </a:ext>
            </a:extLst>
          </p:cNvPr>
          <p:cNvSpPr txBox="1">
            <a:spLocks/>
          </p:cNvSpPr>
          <p:nvPr/>
        </p:nvSpPr>
        <p:spPr>
          <a:xfrm>
            <a:off x="393700" y="3887072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An </a:t>
            </a:r>
            <a:r>
              <a:rPr lang="en-US" dirty="0" err="1">
                <a:solidFill>
                  <a:srgbClr val="00B050"/>
                </a:solidFill>
              </a:rPr>
              <a:t>rvalue</a:t>
            </a:r>
            <a:r>
              <a:rPr lang="en-US" dirty="0"/>
              <a:t> is temporary</a:t>
            </a:r>
          </a:p>
        </p:txBody>
      </p:sp>
    </p:spTree>
    <p:extLst>
      <p:ext uri="{BB962C8B-B14F-4D97-AF65-F5344CB8AC3E}">
        <p14:creationId xmlns:p14="http://schemas.microsoft.com/office/powerpoint/2010/main" val="119607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830E-26C5-36AF-03D5-BB0EAAE09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985610"/>
            <a:ext cx="11404600" cy="766989"/>
          </a:xfrm>
        </p:spPr>
        <p:txBody>
          <a:bodyPr/>
          <a:lstStyle/>
          <a:p>
            <a:r>
              <a:rPr lang="en-US" dirty="0"/>
              <a:t>Quick Note: It’s more complicated than this!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5740B93-3765-9D38-C054-F3D236E3208D}"/>
              </a:ext>
            </a:extLst>
          </p:cNvPr>
          <p:cNvSpPr/>
          <p:nvPr/>
        </p:nvSpPr>
        <p:spPr>
          <a:xfrm>
            <a:off x="4935415" y="2268416"/>
            <a:ext cx="2321170" cy="7561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expression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F88040-ADEE-8EF0-78C3-0C0864700032}"/>
              </a:ext>
            </a:extLst>
          </p:cNvPr>
          <p:cNvSpPr/>
          <p:nvPr/>
        </p:nvSpPr>
        <p:spPr>
          <a:xfrm>
            <a:off x="3440722" y="3578034"/>
            <a:ext cx="2321170" cy="7561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glvalue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2D7E00-4F4E-6ABE-3415-D6F773E1D3A7}"/>
              </a:ext>
            </a:extLst>
          </p:cNvPr>
          <p:cNvSpPr/>
          <p:nvPr/>
        </p:nvSpPr>
        <p:spPr>
          <a:xfrm>
            <a:off x="6318738" y="3578034"/>
            <a:ext cx="2321170" cy="7561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rvalue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9CB030C-55FC-D750-731B-869CE1B09838}"/>
              </a:ext>
            </a:extLst>
          </p:cNvPr>
          <p:cNvSpPr/>
          <p:nvPr/>
        </p:nvSpPr>
        <p:spPr>
          <a:xfrm>
            <a:off x="2280137" y="4887652"/>
            <a:ext cx="2321170" cy="7561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lvalue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116E9-5C32-0D8E-12FB-EDF69B52BC07}"/>
              </a:ext>
            </a:extLst>
          </p:cNvPr>
          <p:cNvSpPr/>
          <p:nvPr/>
        </p:nvSpPr>
        <p:spPr>
          <a:xfrm>
            <a:off x="5017475" y="4887652"/>
            <a:ext cx="2321170" cy="7561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xvalue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88B9B4-6D41-1EEA-CFA8-8FFFDE0B3126}"/>
              </a:ext>
            </a:extLst>
          </p:cNvPr>
          <p:cNvSpPr/>
          <p:nvPr/>
        </p:nvSpPr>
        <p:spPr>
          <a:xfrm>
            <a:off x="7754813" y="4887652"/>
            <a:ext cx="2321170" cy="7561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prvalue</a:t>
            </a:r>
            <a:endParaRPr lang="en-US" sz="2400" dirty="0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B5ED52-4379-FB6B-BC8F-62EB83394C3B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4601307" y="3024554"/>
            <a:ext cx="1494693" cy="55348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0E3D5D-0D87-05C2-0D60-BA9869E156EB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6096000" y="3024554"/>
            <a:ext cx="1383323" cy="55348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6428C9-5993-0634-04E1-89DFF3496E2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3440722" y="4334172"/>
            <a:ext cx="1160585" cy="55348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132270-865F-A116-F8B0-9908DEBFE43C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4601307" y="4334172"/>
            <a:ext cx="1576753" cy="55348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4C151F-7A66-6659-7910-25045E547A0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6178060" y="4334172"/>
            <a:ext cx="1301263" cy="55348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15C10D-5DBC-AC9A-9F87-A9F164664DB0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7479323" y="4334172"/>
            <a:ext cx="1436075" cy="55348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8525FA4-9167-BEF9-5D2F-A5596DCA08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28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4E8D841-7BD5-D3DD-A332-BF10F3DA759E}"/>
              </a:ext>
            </a:extLst>
          </p:cNvPr>
          <p:cNvSpPr txBox="1">
            <a:spLocks/>
          </p:cNvSpPr>
          <p:nvPr/>
        </p:nvSpPr>
        <p:spPr>
          <a:xfrm>
            <a:off x="170963" y="2807896"/>
            <a:ext cx="11404600" cy="1464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❌ Don’t Worry About This</a:t>
            </a:r>
          </a:p>
        </p:txBody>
      </p:sp>
    </p:spTree>
    <p:extLst>
      <p:ext uri="{BB962C8B-B14F-4D97-AF65-F5344CB8AC3E}">
        <p14:creationId xmlns:p14="http://schemas.microsoft.com/office/powerpoint/2010/main" val="263625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DFE62-16AB-5D3A-1839-7A3E0F9C5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towards move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524D9-265C-FFF6-034B-87F43B968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uploadToInsta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selfie is </a:t>
            </a:r>
            <a:r>
              <a:rPr lang="en-US" sz="2300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lvalue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sz="23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uploadToInsta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(selfie);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🤦 Unnecessary copy is made here</a:t>
            </a:r>
            <a:endParaRPr lang="en-US" sz="23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AAB00-0DEE-3970-FCFD-CB50ECD684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If we have an </a:t>
            </a:r>
            <a:r>
              <a:rPr lang="en-US" b="1" dirty="0" err="1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lvalue</a:t>
            </a:r>
            <a:r>
              <a:rPr lang="en-US" dirty="0"/>
              <a:t>, how can we avoid copying its memory?</a:t>
            </a:r>
          </a:p>
        </p:txBody>
      </p:sp>
    </p:spTree>
    <p:extLst>
      <p:ext uri="{BB962C8B-B14F-4D97-AF65-F5344CB8AC3E}">
        <p14:creationId xmlns:p14="http://schemas.microsoft.com/office/powerpoint/2010/main" val="362966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78227-E51F-D06F-A6AF-72E4B0620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C4A91-8B05-1AF5-BCF3-D59E3022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towards move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39B8E-7329-C51D-10D2-539852A3A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uploadToInsta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Photo&amp;</a:t>
            </a:r>
            <a:r>
              <a:rPr lang="en-US" sz="23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1" dirty="0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selfie is </a:t>
            </a:r>
            <a:r>
              <a:rPr lang="en-US" sz="2300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lvalue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sz="23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uploadToInsta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(selfie);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✅ No copy is made here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0591A-CA13-DE1D-E4AD-213C165D41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We can pass by reference! 🥳</a:t>
            </a:r>
          </a:p>
        </p:txBody>
      </p:sp>
    </p:spTree>
    <p:extLst>
      <p:ext uri="{BB962C8B-B14F-4D97-AF65-F5344CB8AC3E}">
        <p14:creationId xmlns:p14="http://schemas.microsoft.com/office/powerpoint/2010/main" val="2043478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96E61-EE6E-AD6D-56DF-D3FF41336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DC2B-F91F-6FBC-71D1-9B71CB47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towards move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B488B-4D70-DF8E-B6B2-E806C6889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728629"/>
            <a:ext cx="11404600" cy="2976874"/>
          </a:xfrm>
        </p:spPr>
        <p:txBody>
          <a:bodyPr anchor="ctr">
            <a:normAutofit/>
          </a:bodyPr>
          <a:lstStyle/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uploadToInsta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uploadToInsta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Does this work?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37B8C-58D8-10F3-9B6E-C3919AF184C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1043522"/>
          </a:xfrm>
        </p:spPr>
        <p:txBody>
          <a:bodyPr>
            <a:normAutofit/>
          </a:bodyPr>
          <a:lstStyle/>
          <a:p>
            <a:r>
              <a:rPr lang="en-US" dirty="0"/>
              <a:t>How can we avoid copying </a:t>
            </a:r>
            <a:r>
              <a:rPr lang="en-US" b="1" dirty="0" err="1">
                <a:solidFill>
                  <a:srgbClr val="00B050"/>
                </a:solidFill>
              </a:rPr>
              <a:t>rvalues</a:t>
            </a:r>
            <a:r>
              <a:rPr lang="en-US" dirty="0"/>
              <a:t>?</a:t>
            </a:r>
          </a:p>
          <a:p>
            <a:r>
              <a:rPr lang="en-US" dirty="0"/>
              <a:t>What happens if we try to pass by reference?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98F9635-1E53-9930-3A20-EAD16AB80E31}"/>
              </a:ext>
            </a:extLst>
          </p:cNvPr>
          <p:cNvSpPr txBox="1">
            <a:spLocks/>
          </p:cNvSpPr>
          <p:nvPr/>
        </p:nvSpPr>
        <p:spPr>
          <a:xfrm>
            <a:off x="393700" y="5705503"/>
            <a:ext cx="11404600" cy="730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5151463-0649-932A-8215-F6B244D61275}"/>
              </a:ext>
            </a:extLst>
          </p:cNvPr>
          <p:cNvSpPr txBox="1">
            <a:spLocks/>
          </p:cNvSpPr>
          <p:nvPr/>
        </p:nvSpPr>
        <p:spPr>
          <a:xfrm>
            <a:off x="393700" y="6070736"/>
            <a:ext cx="11404600" cy="4362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</a:pP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Fira Code"/>
              </a:rPr>
              <a:t>❌ candidate function not viable: expects </a:t>
            </a:r>
            <a:r>
              <a:rPr lang="en-US" sz="2400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Fira Code"/>
              </a:rPr>
              <a:t>lvalue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Fira Code"/>
              </a:rPr>
              <a:t> as 1st argument</a:t>
            </a:r>
          </a:p>
        </p:txBody>
      </p:sp>
    </p:spTree>
    <p:extLst>
      <p:ext uri="{BB962C8B-B14F-4D97-AF65-F5344CB8AC3E}">
        <p14:creationId xmlns:p14="http://schemas.microsoft.com/office/powerpoint/2010/main" val="74915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6C0FB8-0129-5F6C-E644-3496B1A4700A}"/>
              </a:ext>
            </a:extLst>
          </p:cNvPr>
          <p:cNvSpPr/>
          <p:nvPr/>
        </p:nvSpPr>
        <p:spPr>
          <a:xfrm>
            <a:off x="3590596" y="1006304"/>
            <a:ext cx="5010808" cy="4259186"/>
          </a:xfrm>
          <a:custGeom>
            <a:avLst/>
            <a:gdLst/>
            <a:ahLst/>
            <a:cxnLst/>
            <a:rect l="l" t="t" r="r" b="b"/>
            <a:pathLst>
              <a:path w="6699765" h="5694800">
                <a:moveTo>
                  <a:pt x="0" y="0"/>
                </a:moveTo>
                <a:lnTo>
                  <a:pt x="6699764" y="0"/>
                </a:lnTo>
                <a:lnTo>
                  <a:pt x="6699764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4DB480-48B7-6DF6-2546-D61011B7F36F}"/>
              </a:ext>
            </a:extLst>
          </p:cNvPr>
          <p:cNvSpPr txBox="1">
            <a:spLocks/>
          </p:cNvSpPr>
          <p:nvPr/>
        </p:nvSpPr>
        <p:spPr>
          <a:xfrm>
            <a:off x="393700" y="5515549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thinking_bjarne</a:t>
            </a:r>
            <a:endParaRPr lang="en-US" dirty="0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9DB080F4-D2C4-741E-9628-B01BA8D87F14}"/>
              </a:ext>
            </a:extLst>
          </p:cNvPr>
          <p:cNvSpPr/>
          <p:nvPr/>
        </p:nvSpPr>
        <p:spPr>
          <a:xfrm>
            <a:off x="6945923" y="550958"/>
            <a:ext cx="4466492" cy="2795954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avoid copying </a:t>
            </a:r>
            <a:r>
              <a:rPr lang="en-US" sz="2800" b="1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rvalues</a:t>
            </a:r>
            <a:r>
              <a:rPr lang="en-US" sz="28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88034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5942D-400B-CA2E-2AE2-25EADE23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lvalue</a:t>
            </a:r>
            <a:r>
              <a:rPr lang="en-US" dirty="0"/>
              <a:t>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DC6F3-6FB3-FC12-0E2C-A553F9B43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5538177" cy="4261506"/>
          </a:xfrm>
        </p:spPr>
        <p:txBody>
          <a:bodyPr anchor="ctr">
            <a:normAutofit/>
          </a:bodyPr>
          <a:lstStyle/>
          <a:p>
            <a:r>
              <a:rPr lang="en-US" sz="22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200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200" b="1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2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1" dirty="0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2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2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upload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(selfie);</a:t>
            </a:r>
          </a:p>
          <a:p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9578F-D1C6-5672-27AE-F41AFED8DE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1541417"/>
            <a:ext cx="5538177" cy="4261506"/>
          </a:xfrm>
        </p:spPr>
        <p:txBody>
          <a:bodyPr anchor="ctr">
            <a:normAutofit/>
          </a:bodyPr>
          <a:lstStyle/>
          <a:p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300" b="1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sz="23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1" dirty="0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upload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3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0F59F-46B8-7581-41B0-12462EA054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rvalue</a:t>
            </a:r>
            <a:r>
              <a:rPr lang="en-US" dirty="0"/>
              <a:t> reference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F3499C5-3484-A785-5AA6-72C95A361F17}"/>
              </a:ext>
            </a:extLst>
          </p:cNvPr>
          <p:cNvSpPr txBox="1">
            <a:spLocks/>
          </p:cNvSpPr>
          <p:nvPr/>
        </p:nvSpPr>
        <p:spPr>
          <a:xfrm>
            <a:off x="393700" y="6104171"/>
            <a:ext cx="11404600" cy="43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sz="2300" dirty="0">
                <a:latin typeface="Fira Code"/>
                <a:ea typeface="Fira Code"/>
                <a:cs typeface="Fira Code"/>
                <a:sym typeface="Fira Code"/>
              </a:rPr>
              <a:t>We can do whatever we want with </a:t>
            </a:r>
            <a:r>
              <a:rPr lang="en-US" sz="2300" b="1" dirty="0">
                <a:solidFill>
                  <a:srgbClr val="00B050"/>
                </a:solidFill>
                <a:latin typeface="Fira Code"/>
                <a:ea typeface="Fira Code"/>
                <a:cs typeface="Fira Code"/>
                <a:sym typeface="Fira Code"/>
              </a:rPr>
              <a:t>Photo&amp;&amp;</a:t>
            </a:r>
            <a:r>
              <a:rPr lang="en-US" sz="2300" dirty="0">
                <a:latin typeface="Fira Code"/>
                <a:ea typeface="Fira Code"/>
                <a:cs typeface="Fira Code"/>
                <a:sym typeface="Fira Code"/>
              </a:rPr>
              <a:t> pic, it’s temporary!</a:t>
            </a:r>
          </a:p>
        </p:txBody>
      </p:sp>
    </p:spTree>
    <p:extLst>
      <p:ext uri="{BB962C8B-B14F-4D97-AF65-F5344CB8AC3E}">
        <p14:creationId xmlns:p14="http://schemas.microsoft.com/office/powerpoint/2010/main" val="332040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033DE6-A176-3C37-545F-25AE6943C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lvalue</a:t>
            </a:r>
            <a:r>
              <a:rPr lang="en-US" dirty="0"/>
              <a:t> references</a:t>
            </a:r>
          </a:p>
          <a:p>
            <a:pPr lvl="1"/>
            <a:r>
              <a:rPr lang="en-US" dirty="0"/>
              <a:t>Syntax: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</a:p>
          <a:p>
            <a:pPr lvl="1"/>
            <a:r>
              <a:rPr lang="en-US" dirty="0"/>
              <a:t>Persistent, must keep object in valid state after function terminates</a:t>
            </a:r>
          </a:p>
          <a:p>
            <a:r>
              <a:rPr lang="en-US" b="1" dirty="0" err="1">
                <a:solidFill>
                  <a:srgbClr val="00B050"/>
                </a:solidFill>
              </a:rPr>
              <a:t>rvalue</a:t>
            </a:r>
            <a:r>
              <a:rPr lang="en-US" dirty="0"/>
              <a:t> references</a:t>
            </a:r>
          </a:p>
          <a:p>
            <a:pPr lvl="1"/>
            <a:r>
              <a:rPr lang="en-US" dirty="0"/>
              <a:t>Syntax: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</a:p>
          <a:p>
            <a:pPr lvl="1"/>
            <a:r>
              <a:rPr lang="en-US" dirty="0"/>
              <a:t>Temporary, we can steal (move) its resources</a:t>
            </a:r>
          </a:p>
          <a:p>
            <a:pPr lvl="1"/>
            <a:r>
              <a:rPr lang="en-US" dirty="0"/>
              <a:t>Object might end up in an invalid state, but that’s okay! It’s temporary!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DA67C7-C3E7-CB01-5085-4ACD31082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important points</a:t>
            </a:r>
          </a:p>
        </p:txBody>
      </p:sp>
    </p:spTree>
    <p:extLst>
      <p:ext uri="{BB962C8B-B14F-4D97-AF65-F5344CB8AC3E}">
        <p14:creationId xmlns:p14="http://schemas.microsoft.com/office/powerpoint/2010/main" val="320364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17F6-4C7A-1BCE-39DE-228C34ED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matter?</a:t>
            </a:r>
          </a:p>
        </p:txBody>
      </p:sp>
    </p:spTree>
    <p:extLst>
      <p:ext uri="{BB962C8B-B14F-4D97-AF65-F5344CB8AC3E}">
        <p14:creationId xmlns:p14="http://schemas.microsoft.com/office/powerpoint/2010/main" val="11089662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D1B8541-32C7-09CB-B640-890264693E64}"/>
              </a:ext>
            </a:extLst>
          </p:cNvPr>
          <p:cNvSpPr/>
          <p:nvPr/>
        </p:nvSpPr>
        <p:spPr>
          <a:xfrm>
            <a:off x="741012" y="1831330"/>
            <a:ext cx="10713704" cy="1369949"/>
          </a:xfrm>
          <a:custGeom>
            <a:avLst/>
            <a:gdLst/>
            <a:ahLst/>
            <a:cxnLst/>
            <a:rect l="l" t="t" r="r" b="b"/>
            <a:pathLst>
              <a:path w="16230600" h="2075388">
                <a:moveTo>
                  <a:pt x="0" y="0"/>
                </a:moveTo>
                <a:lnTo>
                  <a:pt x="16230600" y="0"/>
                </a:lnTo>
                <a:lnTo>
                  <a:pt x="16230600" y="2075388"/>
                </a:lnTo>
                <a:lnTo>
                  <a:pt x="0" y="207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8892C19-3F07-F317-80A0-0BD34D9B3A64}"/>
              </a:ext>
            </a:extLst>
          </p:cNvPr>
          <p:cNvSpPr/>
          <p:nvPr/>
        </p:nvSpPr>
        <p:spPr>
          <a:xfrm>
            <a:off x="741012" y="3612757"/>
            <a:ext cx="10709975" cy="1318963"/>
          </a:xfrm>
          <a:custGeom>
            <a:avLst/>
            <a:gdLst/>
            <a:ahLst/>
            <a:cxnLst/>
            <a:rect l="l" t="t" r="r" b="b"/>
            <a:pathLst>
              <a:path w="16224950" h="1998147">
                <a:moveTo>
                  <a:pt x="0" y="0"/>
                </a:moveTo>
                <a:lnTo>
                  <a:pt x="16224950" y="0"/>
                </a:lnTo>
                <a:lnTo>
                  <a:pt x="16224950" y="1998147"/>
                </a:lnTo>
                <a:lnTo>
                  <a:pt x="0" y="1998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93897-87E6-DB73-901A-E8C1D74DF0B7}"/>
              </a:ext>
            </a:extLst>
          </p:cNvPr>
          <p:cNvSpPr txBox="1"/>
          <p:nvPr/>
        </p:nvSpPr>
        <p:spPr>
          <a:xfrm>
            <a:off x="10561987" y="6214533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4"/>
              </a:rPr>
              <a:t>[source]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5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AFD89-49FB-2A07-265F-978940FB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</a:rPr>
              <a:t>Key Idea: </a:t>
            </a:r>
            <a:r>
              <a:rPr lang="en-US" dirty="0"/>
              <a:t>Overloading </a:t>
            </a:r>
            <a:r>
              <a:rPr lang="en-US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dirty="0"/>
              <a:t> parameters distinguish </a:t>
            </a:r>
            <a:r>
              <a:rPr lang="en-US" dirty="0" err="1">
                <a:solidFill>
                  <a:srgbClr val="0070C0"/>
                </a:solidFill>
              </a:rPr>
              <a:t>lvalue</a:t>
            </a:r>
            <a:r>
              <a:rPr lang="en-US" dirty="0"/>
              <a:t> and </a:t>
            </a:r>
            <a:r>
              <a:rPr lang="en-US" dirty="0" err="1">
                <a:solidFill>
                  <a:srgbClr val="00B050"/>
                </a:solidFill>
              </a:rPr>
              <a:t>rvalue</a:t>
            </a:r>
            <a:r>
              <a:rPr lang="en-US" dirty="0"/>
              <a:t> references</a:t>
            </a:r>
          </a:p>
        </p:txBody>
      </p:sp>
    </p:spTree>
    <p:extLst>
      <p:ext uri="{BB962C8B-B14F-4D97-AF65-F5344CB8AC3E}">
        <p14:creationId xmlns:p14="http://schemas.microsoft.com/office/powerpoint/2010/main" val="501107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3240B-FD8B-B70C-1671-7A8D8F0B7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85A6-94CF-9673-6755-88922E305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630736"/>
            <a:ext cx="11404599" cy="76698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lvalue</a:t>
            </a:r>
            <a:r>
              <a:rPr lang="en-US" dirty="0"/>
              <a:t>/</a:t>
            </a:r>
            <a:r>
              <a:rPr lang="en-US" dirty="0" err="1">
                <a:solidFill>
                  <a:srgbClr val="00B050"/>
                </a:solidFill>
              </a:rPr>
              <a:t>rvalue</a:t>
            </a:r>
            <a:r>
              <a:rPr lang="en-US" dirty="0"/>
              <a:t>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C9327-AB75-553D-7EB8-CBFE3DFD7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717264"/>
            <a:ext cx="5538177" cy="3698798"/>
          </a:xfrm>
        </p:spPr>
        <p:txBody>
          <a:bodyPr anchor="ctr">
            <a:normAutofit/>
          </a:bodyPr>
          <a:lstStyle/>
          <a:p>
            <a:r>
              <a:rPr lang="en-US" sz="22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200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200" b="1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2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1" dirty="0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2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sz="22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sz="22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upload</a:t>
            </a:r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(selfie);</a:t>
            </a:r>
          </a:p>
          <a:p>
            <a:r>
              <a:rPr lang="en-US" sz="22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1D3C5-B5E7-0F55-8B1A-853E595A523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1717264"/>
            <a:ext cx="5538177" cy="3698798"/>
          </a:xfrm>
        </p:spPr>
        <p:txBody>
          <a:bodyPr anchor="ctr">
            <a:normAutofit/>
          </a:bodyPr>
          <a:lstStyle/>
          <a:p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upload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1" dirty="0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300" b="1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sz="23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1" dirty="0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pic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upload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3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B41A5B5-4631-B507-9DAA-B40238B26AF7}"/>
              </a:ext>
            </a:extLst>
          </p:cNvPr>
          <p:cNvSpPr txBox="1">
            <a:spLocks/>
          </p:cNvSpPr>
          <p:nvPr/>
        </p:nvSpPr>
        <p:spPr>
          <a:xfrm>
            <a:off x="393700" y="5735601"/>
            <a:ext cx="11404600" cy="73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</a:pPr>
            <a:r>
              <a:rPr lang="en-US" sz="2300" dirty="0">
                <a:latin typeface="Fira Code"/>
                <a:ea typeface="Fira Code"/>
                <a:cs typeface="Fira Code"/>
                <a:sym typeface="Fira Code"/>
              </a:rPr>
              <a:t>Compiler decides which version of </a:t>
            </a:r>
            <a:r>
              <a:rPr lang="en-US" sz="2300" b="1" dirty="0">
                <a:solidFill>
                  <a:srgbClr val="7030A0"/>
                </a:solidFill>
                <a:latin typeface="Fira Code"/>
                <a:ea typeface="Fira Code"/>
                <a:cs typeface="Fira Code"/>
                <a:sym typeface="Fira Code"/>
              </a:rPr>
              <a:t>upload</a:t>
            </a:r>
            <a:r>
              <a:rPr lang="en-US" sz="2300" dirty="0">
                <a:latin typeface="Fira Code"/>
                <a:ea typeface="Fira Code"/>
                <a:cs typeface="Fira Code"/>
                <a:sym typeface="Fira Code"/>
              </a:rPr>
              <a:t> to call depending on whether argument is </a:t>
            </a:r>
            <a:r>
              <a:rPr lang="en-US" sz="2300" dirty="0" err="1">
                <a:solidFill>
                  <a:srgbClr val="0070C0"/>
                </a:solidFill>
                <a:latin typeface="Fira Code"/>
                <a:ea typeface="Fira Code"/>
                <a:cs typeface="Fira Code"/>
                <a:sym typeface="Fira Code"/>
              </a:rPr>
              <a:t>lvalue</a:t>
            </a:r>
            <a:r>
              <a:rPr lang="en-US" sz="2300" dirty="0">
                <a:latin typeface="Fira Code"/>
                <a:ea typeface="Fira Code"/>
                <a:cs typeface="Fira Code"/>
                <a:sym typeface="Fira Code"/>
              </a:rPr>
              <a:t> or </a:t>
            </a:r>
            <a:r>
              <a:rPr lang="en-US" sz="2300" dirty="0" err="1">
                <a:solidFill>
                  <a:srgbClr val="00B050"/>
                </a:solidFill>
                <a:latin typeface="Fira Code"/>
                <a:ea typeface="Fira Code"/>
                <a:cs typeface="Fira Code"/>
                <a:sym typeface="Fira Code"/>
              </a:rPr>
              <a:t>rvalue</a:t>
            </a:r>
            <a:r>
              <a:rPr lang="en-US" sz="2300" dirty="0">
                <a:latin typeface="Fira Code"/>
                <a:ea typeface="Fira Code"/>
                <a:cs typeface="Fira Code"/>
                <a:sym typeface="Fira Code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993938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2869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08C0-8333-4D63-8690-53FDEEFC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Semantics</a:t>
            </a:r>
          </a:p>
        </p:txBody>
      </p:sp>
    </p:spTree>
    <p:extLst>
      <p:ext uri="{BB962C8B-B14F-4D97-AF65-F5344CB8AC3E}">
        <p14:creationId xmlns:p14="http://schemas.microsoft.com/office/powerpoint/2010/main" val="64618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7BF57-78E0-C343-42B2-0A3AA3BC1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BA33-E361-502C-8FEE-717D223A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C1709-A849-00FD-C4F4-24B56D8A5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2700" indent="0">
              <a:buNone/>
            </a:pP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1" dirty="0">
                <a:solidFill>
                  <a:srgbClr val="0070C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pic;</a:t>
            </a:r>
          </a:p>
          <a:p>
            <a:pPr marL="12700" indent="0">
              <a:buNone/>
            </a:pP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1" dirty="0">
                <a:solidFill>
                  <a:srgbClr val="0070C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persistent objects (e.g. variables)</a:t>
            </a:r>
          </a:p>
          <a:p>
            <a:pPr marL="12700" indent="0">
              <a:buNone/>
            </a:pP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>
              <a:buNone/>
            </a:pP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selfie </a:t>
            </a:r>
            <a:r>
              <a:rPr lang="en-US" b="1" dirty="0">
                <a:solidFill>
                  <a:srgbClr val="00B050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 marL="12700" indent="0">
              <a:buNone/>
            </a:pP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1" dirty="0">
                <a:solidFill>
                  <a:srgbClr val="00B05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temporary objects (</a:t>
            </a:r>
            <a:r>
              <a:rPr lang="en-US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e.g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return values)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442733-D8A3-A56D-7A23-B08D384E3F4E}"/>
              </a:ext>
            </a:extLst>
          </p:cNvPr>
          <p:cNvSpPr txBox="1">
            <a:spLocks/>
          </p:cNvSpPr>
          <p:nvPr/>
        </p:nvSpPr>
        <p:spPr>
          <a:xfrm>
            <a:off x="5042564" y="2140263"/>
            <a:ext cx="1664276" cy="6281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0070C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Photo&amp;</a:t>
            </a:r>
            <a:endParaRPr lang="en-US" sz="20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0FD22C-E300-DE70-9137-CF70143B138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268439" y="2454347"/>
            <a:ext cx="774125" cy="31408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539CBA-AF48-8B8D-F9FE-0188E48FD8EE}"/>
              </a:ext>
            </a:extLst>
          </p:cNvPr>
          <p:cNvSpPr txBox="1">
            <a:spLocks/>
          </p:cNvSpPr>
          <p:nvPr/>
        </p:nvSpPr>
        <p:spPr>
          <a:xfrm>
            <a:off x="6761268" y="3801204"/>
            <a:ext cx="1664276" cy="6281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00B05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Photo&amp;&amp;</a:t>
            </a:r>
            <a:endParaRPr lang="en-US" sz="20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624EBB-BDA9-F9F3-696C-9E08B96AA58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987143" y="4115288"/>
            <a:ext cx="774125" cy="31408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43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7E78F-E212-DD24-0642-B1096DFEE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8" cy="766989"/>
          </a:xfrm>
        </p:spPr>
        <p:txBody>
          <a:bodyPr/>
          <a:lstStyle/>
          <a:p>
            <a:r>
              <a:rPr lang="en-US" dirty="0"/>
              <a:t>Let’s overload the special member functions!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03C5E-DE58-DD7D-5C5E-CE4349527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: width(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.width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, height(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.height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, data(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new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[width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height])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</a:p>
          <a:p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20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0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 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height, 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data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);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F2524-73BB-5399-8D65-070F4021D1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width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other.width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height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other.height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other is temporary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Let’s steal its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resources since we know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it’s about to be gone!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401CEE-9006-1DCB-2E5D-50040DEC24A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b="1" dirty="0">
                <a:solidFill>
                  <a:srgbClr val="0070C0"/>
                </a:solidFill>
              </a:rPr>
              <a:t>Copy</a:t>
            </a:r>
            <a:r>
              <a:rPr lang="en-US" dirty="0"/>
              <a:t> constructor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A1712D-3D20-A5FF-7A70-D2B735C9AB3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b="1" dirty="0">
                <a:solidFill>
                  <a:srgbClr val="00B050"/>
                </a:solidFill>
              </a:rPr>
              <a:t>Move</a:t>
            </a:r>
            <a:r>
              <a:rPr lang="en-US" dirty="0"/>
              <a:t> constructor</a:t>
            </a:r>
          </a:p>
        </p:txBody>
      </p:sp>
    </p:spTree>
    <p:extLst>
      <p:ext uri="{BB962C8B-B14F-4D97-AF65-F5344CB8AC3E}">
        <p14:creationId xmlns:p14="http://schemas.microsoft.com/office/powerpoint/2010/main" val="363527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CAFE0-DF14-8EE3-1FF2-91693A205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45EB7-3FE3-A3F6-3F4A-6B1EB2C5E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8" cy="766989"/>
          </a:xfrm>
        </p:spPr>
        <p:txBody>
          <a:bodyPr>
            <a:normAutofit/>
          </a:bodyPr>
          <a:lstStyle/>
          <a:p>
            <a:r>
              <a:rPr lang="en-US" dirty="0"/>
              <a:t>Let’s overload the special member functions!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7AC4-2E4E-9337-BBF0-D16518614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1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sz="1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1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other)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delete[]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data;</a:t>
            </a:r>
          </a:p>
          <a:p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width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other.width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height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other.height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data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new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[width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height];</a:t>
            </a:r>
          </a:p>
          <a:p>
            <a:r>
              <a:rPr lang="en-US" sz="1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other.data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other.data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width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height, data);</a:t>
            </a:r>
          </a:p>
          <a:p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D551E-957F-A7AF-9BBA-C6822166FE6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anchor="ctr">
            <a:normAutofit/>
          </a:bodyPr>
          <a:lstStyle/>
          <a:p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other is temporary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Let’s steal its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resources since we know</a:t>
            </a:r>
          </a:p>
          <a:p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it’s about to be gone!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67E2C4-7203-55A0-A59F-E3C5B7153D7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b="1" dirty="0">
                <a:solidFill>
                  <a:srgbClr val="0070C0"/>
                </a:solidFill>
              </a:rPr>
              <a:t>Copy</a:t>
            </a:r>
            <a:r>
              <a:rPr lang="en-US" dirty="0"/>
              <a:t> assignment operator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638B12-B671-43A5-0564-E99484AAAFC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b="1" dirty="0">
                <a:solidFill>
                  <a:srgbClr val="00B050"/>
                </a:solidFill>
              </a:rPr>
              <a:t>Move</a:t>
            </a:r>
            <a:r>
              <a:rPr lang="en-US" dirty="0"/>
              <a:t> assignment operator</a:t>
            </a:r>
          </a:p>
        </p:txBody>
      </p:sp>
    </p:spTree>
    <p:extLst>
      <p:ext uri="{BB962C8B-B14F-4D97-AF65-F5344CB8AC3E}">
        <p14:creationId xmlns:p14="http://schemas.microsoft.com/office/powerpoint/2010/main" val="237741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A673-C2AD-3166-209A-936DA049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code this up!</a:t>
            </a:r>
          </a:p>
        </p:txBody>
      </p:sp>
    </p:spTree>
    <p:extLst>
      <p:ext uri="{BB962C8B-B14F-4D97-AF65-F5344CB8AC3E}">
        <p14:creationId xmlns:p14="http://schemas.microsoft.com/office/powerpoint/2010/main" val="36997959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FC3218-1EE6-0C93-24E2-ACF558CDF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106l.vercel.app/</a:t>
            </a:r>
            <a:r>
              <a:rPr lang="en-US" dirty="0" err="1"/>
              <a:t>movesem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274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34576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E3E9AA-AA58-5427-2BC4-467A16F74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24292E"/>
                </a:solidFill>
                <a:effectLst/>
              </a:rPr>
              <a:t>Move constructor</a:t>
            </a:r>
          </a:p>
          <a:p>
            <a:pPr lvl="1"/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::(Type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other)</a:t>
            </a:r>
          </a:p>
          <a:p>
            <a:r>
              <a:rPr lang="en-US" b="0" dirty="0">
                <a:solidFill>
                  <a:srgbClr val="24292E"/>
                </a:solidFill>
                <a:effectLst/>
              </a:rPr>
              <a:t>Move assignment operator</a:t>
            </a:r>
          </a:p>
          <a:p>
            <a:pPr lvl="1"/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E75D01-B84F-3E00-3E3F-CB8F9DC8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new special member functions!</a:t>
            </a:r>
          </a:p>
        </p:txBody>
      </p:sp>
    </p:spTree>
    <p:extLst>
      <p:ext uri="{BB962C8B-B14F-4D97-AF65-F5344CB8AC3E}">
        <p14:creationId xmlns:p14="http://schemas.microsoft.com/office/powerpoint/2010/main" val="31938910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4209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758AB-A7E0-408D-0866-F56236CA8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/>
              <a:t> and SMFs</a:t>
            </a:r>
          </a:p>
        </p:txBody>
      </p:sp>
    </p:spTree>
    <p:extLst>
      <p:ext uri="{BB962C8B-B14F-4D97-AF65-F5344CB8AC3E}">
        <p14:creationId xmlns:p14="http://schemas.microsoft.com/office/powerpoint/2010/main" val="30989408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76D2D3-70E9-098A-75B0-FFC1083DA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Usually, we let the compiler decide between </a:t>
            </a:r>
            <a:r>
              <a:rPr lang="en-US" b="1" dirty="0">
                <a:solidFill>
                  <a:srgbClr val="0070C0"/>
                </a:solidFill>
              </a:rPr>
              <a:t>&amp;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&amp;&amp;</a:t>
            </a:r>
          </a:p>
          <a:p>
            <a:r>
              <a:rPr lang="en-US" dirty="0"/>
              <a:t>Is that always the most efficient choice?</a:t>
            </a:r>
          </a:p>
          <a:p>
            <a:pPr lvl="1"/>
            <a:r>
              <a:rPr lang="en-US" dirty="0"/>
              <a:t>E.g. what if we know that an </a:t>
            </a:r>
            <a:r>
              <a:rPr lang="en-US" dirty="0" err="1"/>
              <a:t>lvalue</a:t>
            </a:r>
            <a:r>
              <a:rPr lang="en-US" dirty="0"/>
              <a:t> will never be used again?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B4235-B819-4A7B-0122-7D1B7038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Move Semantics</a:t>
            </a:r>
          </a:p>
        </p:txBody>
      </p:sp>
    </p:spTree>
    <p:extLst>
      <p:ext uri="{BB962C8B-B14F-4D97-AF65-F5344CB8AC3E}">
        <p14:creationId xmlns:p14="http://schemas.microsoft.com/office/powerpoint/2010/main" val="242607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0A1B-DB9F-28A7-04E3-74F99CB97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Move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72483-6275-54F1-BD97-55715C1B9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641600"/>
            <a:ext cx="11404600" cy="3680822"/>
          </a:xfrm>
        </p:spPr>
        <p:txBody>
          <a:bodyPr anchor="ctr">
            <a:normAutofit/>
          </a:bodyPr>
          <a:lstStyle/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PhotoCollection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insert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Photo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pic,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pos) {</a:t>
            </a: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pos; 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elems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elems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– </a:t>
            </a:r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Shuffle elements down </a:t>
            </a:r>
            <a:endParaRPr lang="en-US" sz="23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elems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pic;</a:t>
            </a: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D104DF-99E4-14A4-6F61-7F1C2A6E37A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766989"/>
          </a:xfrm>
        </p:spPr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Line 3 </a:t>
            </a:r>
            <a:r>
              <a:rPr lang="en-US" i="1" dirty="0"/>
              <a:t>copies</a:t>
            </a:r>
            <a:r>
              <a:rPr lang="en-US" dirty="0"/>
              <a:t> each element into its new spot, even though the original value is never used again</a:t>
            </a:r>
          </a:p>
        </p:txBody>
      </p:sp>
    </p:spTree>
    <p:extLst>
      <p:ext uri="{BB962C8B-B14F-4D97-AF65-F5344CB8AC3E}">
        <p14:creationId xmlns:p14="http://schemas.microsoft.com/office/powerpoint/2010/main" val="6355646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FBD35-EC61-1E02-857D-ED91F23B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0D8A-9723-BFC9-B869-BA7FA78C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Move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1EC8-56D6-346F-71DA-BFE226728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061934"/>
            <a:ext cx="11404600" cy="3680822"/>
          </a:xfrm>
        </p:spPr>
        <p:txBody>
          <a:bodyPr anchor="ctr">
            <a:normAutofit/>
          </a:bodyPr>
          <a:lstStyle/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PhotoCollection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insert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Photo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pic,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pos) {</a:t>
            </a: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pos; 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--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elems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std::move(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elems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– </a:t>
            </a:r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sz="2300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3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elems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3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pic;</a:t>
            </a:r>
          </a:p>
          <a:p>
            <a:r>
              <a:rPr lang="en-US" sz="23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05BF5-6927-7FF5-52ED-56606D69561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440832"/>
            <a:ext cx="11404600" cy="505100"/>
          </a:xfrm>
        </p:spPr>
        <p:txBody>
          <a:bodyPr>
            <a:normAutofit/>
          </a:bodyPr>
          <a:lstStyle/>
          <a:p>
            <a:pPr marL="12700" indent="0">
              <a:buNone/>
            </a:pPr>
            <a:r>
              <a:rPr lang="en-US" b="1" dirty="0">
                <a:solidFill>
                  <a:srgbClr val="D73A48"/>
                </a:solidFill>
              </a:rPr>
              <a:t>Solution: </a:t>
            </a:r>
            <a:r>
              <a:rPr lang="en-US" dirty="0"/>
              <a:t>use move semantics</a:t>
            </a:r>
          </a:p>
        </p:txBody>
      </p:sp>
    </p:spTree>
    <p:extLst>
      <p:ext uri="{BB962C8B-B14F-4D97-AF65-F5344CB8AC3E}">
        <p14:creationId xmlns:p14="http://schemas.microsoft.com/office/powerpoint/2010/main" val="3242922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78B2E-5F1B-586B-C075-946A60A6A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CE5D-6FF9-8C23-241F-C4D38330A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wary of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AA5E4-C704-E036-B285-6E536CB46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177776"/>
            <a:ext cx="11404600" cy="3680822"/>
          </a:xfrm>
        </p:spPr>
        <p:txBody>
          <a:bodyPr anchor="ctr">
            <a:normAutofit/>
          </a:bodyPr>
          <a:lstStyle/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 selfie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whoAmI.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get_pixel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21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24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???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5CCBA-4170-D795-4C5E-ECD6A4BD4D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505100"/>
          </a:xfrm>
        </p:spPr>
        <p:txBody>
          <a:bodyPr>
            <a:normAutofit/>
          </a:bodyPr>
          <a:lstStyle/>
          <a:p>
            <a:pPr marL="12700" indent="0">
              <a:buNone/>
            </a:pPr>
            <a:r>
              <a:rPr lang="en-US" dirty="0"/>
              <a:t>If we move an </a:t>
            </a:r>
            <a:r>
              <a:rPr lang="en-US" dirty="0" err="1"/>
              <a:t>lvalue</a:t>
            </a:r>
            <a:r>
              <a:rPr lang="en-US" dirty="0"/>
              <a:t>, what happens to it afterwards?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9B651B4-D75F-4EE3-5E68-9EA27A5B56AE}"/>
              </a:ext>
            </a:extLst>
          </p:cNvPr>
          <p:cNvSpPr txBox="1">
            <a:spLocks/>
          </p:cNvSpPr>
          <p:nvPr/>
        </p:nvSpPr>
        <p:spPr>
          <a:xfrm>
            <a:off x="393700" y="6109066"/>
            <a:ext cx="11404600" cy="563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51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Arial" panose="020B0604020202020204" pitchFamily="34" charset="0"/>
              <a:buNone/>
            </a:pPr>
            <a:r>
              <a:rPr lang="en-US" dirty="0">
                <a:ea typeface="EmbedMenlo" panose="020B0609030804020204" pitchFamily="49" charset="0"/>
                <a:cs typeface="EmbedMenlo" panose="020B0609030804020204" pitchFamily="49" charset="0"/>
              </a:rPr>
              <a:t>❌ If we move, </a:t>
            </a:r>
            <a:r>
              <a:rPr lang="en-US" dirty="0" err="1">
                <a:solidFill>
                  <a:srgbClr val="E3620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whoAmI</a:t>
            </a:r>
            <a:r>
              <a:rPr lang="en-US" dirty="0">
                <a:ea typeface="EmbedMenlo" panose="020B0609030804020204" pitchFamily="49" charset="0"/>
                <a:cs typeface="EmbedMenlo" panose="020B0609030804020204" pitchFamily="49" charset="0"/>
              </a:rPr>
              <a:t> ends up in an unknown state!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0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AE4D-7039-BAF7-EC00-18CAD430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/>
              <a:t> to implement move operations!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8F648-B0FF-964D-15AE-CA4810F39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(Photo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other) 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keywords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other.keywords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keywords;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34CF59-F2C6-F3A5-458B-09AF203A1742}"/>
              </a:ext>
            </a:extLst>
          </p:cNvPr>
          <p:cNvSpPr txBox="1">
            <a:spLocks/>
          </p:cNvSpPr>
          <p:nvPr/>
        </p:nvSpPr>
        <p:spPr>
          <a:xfrm>
            <a:off x="7732350" y="3445641"/>
            <a:ext cx="3574943" cy="175655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 know that </a:t>
            </a:r>
            <a:r>
              <a:rPr lang="en-US" sz="2000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temporary! So do we </a:t>
            </a:r>
            <a:r>
              <a:rPr lang="en-US" sz="2000" b="1" i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really </a:t>
            </a:r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need to make a copy of </a:t>
            </a:r>
            <a:r>
              <a:rPr lang="en-US" sz="2000" b="1" dirty="0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other.keywords</a:t>
            </a:r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endParaRPr lang="en-US" sz="20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950A71-7EBC-ABF0-E232-3A9198DE72DC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918886" y="3707027"/>
            <a:ext cx="1813464" cy="61689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28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57A9-1B1D-BD45-ECF5-FFDE065F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3D1C-D3B9-D7FD-B06A-BE9A57BF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/>
              <a:t> to implement move operations!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9087D-A835-A5E5-6754-D3DF6110B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(Photo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other) 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keywords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other.keywords</a:t>
            </a:r>
            <a:r>
              <a:rPr lang="en-US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keywords;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4B0CEF-446B-1C78-FBC7-F453A097168A}"/>
              </a:ext>
            </a:extLst>
          </p:cNvPr>
          <p:cNvSpPr txBox="1">
            <a:spLocks/>
          </p:cNvSpPr>
          <p:nvPr/>
        </p:nvSpPr>
        <p:spPr>
          <a:xfrm>
            <a:off x="7732350" y="3754560"/>
            <a:ext cx="3574943" cy="175655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Solution: </a:t>
            </a:r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force move semantics by using </a:t>
            </a:r>
            <a:r>
              <a:rPr lang="en-US" sz="2000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endParaRPr lang="en-US" sz="2000" dirty="0">
              <a:solidFill>
                <a:srgbClr val="7030A0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B1EE85-BBAF-6896-0C54-94226214138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918886" y="4015946"/>
            <a:ext cx="1813464" cy="61689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53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07D6F2-BD1A-6417-754D-50F85BA89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>
                <a:solidFill>
                  <a:srgbClr val="7030A0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/>
              <a:t>just type casts an </a:t>
            </a:r>
            <a:r>
              <a:rPr lang="en-US" dirty="0" err="1">
                <a:solidFill>
                  <a:srgbClr val="0070C0"/>
                </a:solidFill>
              </a:rPr>
              <a:t>lvalue</a:t>
            </a:r>
            <a:r>
              <a:rPr lang="en-US" dirty="0"/>
              <a:t> to an </a:t>
            </a:r>
            <a:r>
              <a:rPr lang="en-US" dirty="0" err="1">
                <a:solidFill>
                  <a:srgbClr val="00B050"/>
                </a:solidFill>
              </a:rPr>
              <a:t>rvalue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Like </a:t>
            </a:r>
            <a:r>
              <a:rPr lang="en-US" dirty="0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const_cast</a:t>
            </a:r>
            <a:r>
              <a:rPr lang="en-US" dirty="0"/>
              <a:t>, we ”opt in” to potentially error-prone </a:t>
            </a:r>
            <a:r>
              <a:rPr lang="en-US" dirty="0" err="1"/>
              <a:t>behaviour</a:t>
            </a:r>
            <a:endParaRPr lang="en-US" dirty="0"/>
          </a:p>
          <a:p>
            <a:pPr lvl="1"/>
            <a:r>
              <a:rPr lang="en-US" dirty="0"/>
              <a:t>What if we try to use an object after it’s been moved! 🚨🆘🚨</a:t>
            </a:r>
          </a:p>
          <a:p>
            <a:r>
              <a:rPr lang="en-US" dirty="0"/>
              <a:t>Try to avoid explicitly using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/>
              <a:t> unless you have good reason!</a:t>
            </a:r>
          </a:p>
          <a:p>
            <a:pPr lvl="1"/>
            <a:r>
              <a:rPr lang="en-US" dirty="0"/>
              <a:t>E.g. performance really matters, you know for sure the object won’t be used!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184C8-51A8-0A42-4146-D0EE46C35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std::move</a:t>
            </a:r>
            <a:r>
              <a:rPr lang="en-US" dirty="0">
                <a:solidFill>
                  <a:srgbClr val="7030A0"/>
                </a:solidFill>
                <a:latin typeface="+mn-lt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/>
              <a:t>doesn’t do anything special!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7C50B-9187-5B5E-24D3-0C12246B4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606" y="2272691"/>
            <a:ext cx="9180788" cy="13145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80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73103-CEED-A2E9-4DC0-F69A4295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avoid needlessly copying data?</a:t>
            </a:r>
          </a:p>
        </p:txBody>
      </p:sp>
    </p:spTree>
    <p:extLst>
      <p:ext uri="{BB962C8B-B14F-4D97-AF65-F5344CB8AC3E}">
        <p14:creationId xmlns:p14="http://schemas.microsoft.com/office/powerpoint/2010/main" val="1479252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6537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2C9AE3-3CE8-2D04-99B7-F778CC955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</a:t>
            </a:r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~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99601D-FE56-03BE-1EA3-B59C1FD2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two new SMFs!</a:t>
            </a:r>
          </a:p>
        </p:txBody>
      </p:sp>
    </p:spTree>
    <p:extLst>
      <p:ext uri="{BB962C8B-B14F-4D97-AF65-F5344CB8AC3E}">
        <p14:creationId xmlns:p14="http://schemas.microsoft.com/office/powerpoint/2010/main" val="40784309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DD76-10B3-450D-2FCE-F0AC0A374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SMFs… 😩</a:t>
            </a:r>
            <a:br>
              <a:rPr lang="en-US" dirty="0"/>
            </a:br>
            <a:r>
              <a:rPr lang="en-US" dirty="0"/>
              <a:t>Do I need to define them all!?</a:t>
            </a:r>
          </a:p>
        </p:txBody>
      </p:sp>
    </p:spTree>
    <p:extLst>
      <p:ext uri="{BB962C8B-B14F-4D97-AF65-F5344CB8AC3E}">
        <p14:creationId xmlns:p14="http://schemas.microsoft.com/office/powerpoint/2010/main" val="10906767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14772D9-04E8-370E-B0D1-6C30E4C3192B}"/>
              </a:ext>
            </a:extLst>
          </p:cNvPr>
          <p:cNvSpPr/>
          <p:nvPr/>
        </p:nvSpPr>
        <p:spPr>
          <a:xfrm>
            <a:off x="2002367" y="1334912"/>
            <a:ext cx="8187266" cy="4188175"/>
          </a:xfrm>
          <a:custGeom>
            <a:avLst/>
            <a:gdLst/>
            <a:ahLst/>
            <a:cxnLst/>
            <a:rect l="l" t="t" r="r" b="b"/>
            <a:pathLst>
              <a:path w="10725312" h="5158364">
                <a:moveTo>
                  <a:pt x="0" y="0"/>
                </a:moveTo>
                <a:lnTo>
                  <a:pt x="10725312" y="0"/>
                </a:lnTo>
                <a:lnTo>
                  <a:pt x="10725312" y="5158364"/>
                </a:lnTo>
                <a:lnTo>
                  <a:pt x="0" y="5158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" name="Cloud Callout 2">
            <a:extLst>
              <a:ext uri="{FF2B5EF4-FFF2-40B4-BE49-F238E27FC236}">
                <a16:creationId xmlns:a16="http://schemas.microsoft.com/office/drawing/2014/main" id="{B48D5644-6D06-9F45-77C9-6487B8927599}"/>
              </a:ext>
            </a:extLst>
          </p:cNvPr>
          <p:cNvSpPr/>
          <p:nvPr/>
        </p:nvSpPr>
        <p:spPr>
          <a:xfrm flipH="1">
            <a:off x="2426677" y="375112"/>
            <a:ext cx="4466492" cy="2795954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No! Rule of zero, three, and five!</a:t>
            </a:r>
          </a:p>
        </p:txBody>
      </p:sp>
    </p:spTree>
    <p:extLst>
      <p:ext uri="{BB962C8B-B14F-4D97-AF65-F5344CB8AC3E}">
        <p14:creationId xmlns:p14="http://schemas.microsoft.com/office/powerpoint/2010/main" val="25239919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82DE90-D12C-7479-F7CB-38EF0E408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class doesn’t manage memory (or another external resource), the compiler generated versions of the SMFs are sufficient!</a:t>
            </a:r>
          </a:p>
          <a:p>
            <a:r>
              <a:rPr lang="en-US" b="1" dirty="0"/>
              <a:t>Example: </a:t>
            </a:r>
            <a:r>
              <a:rPr lang="en-US" dirty="0"/>
              <a:t>Compiler generated SMFs of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Post</a:t>
            </a:r>
            <a:r>
              <a:rPr lang="en-US" dirty="0"/>
              <a:t> will call SMFs of 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std::string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8C06AA-151F-E2C1-9040-6B1FBFCC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Zero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67C524-1552-3D20-6325-0994F651E48D}"/>
              </a:ext>
            </a:extLst>
          </p:cNvPr>
          <p:cNvSpPr/>
          <p:nvPr/>
        </p:nvSpPr>
        <p:spPr>
          <a:xfrm>
            <a:off x="811823" y="3429000"/>
            <a:ext cx="10568354" cy="2136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Post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4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photo;</a:t>
            </a:r>
          </a:p>
          <a:p>
            <a:r>
              <a:rPr lang="en-US" sz="24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 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user;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983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F16D53-CC66-27CD-C79D-ACB71580A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class manages external resources, we must define </a:t>
            </a:r>
            <a:r>
              <a:rPr lang="en-US" b="1" dirty="0">
                <a:solidFill>
                  <a:srgbClr val="0070C0"/>
                </a:solidFill>
              </a:rPr>
              <a:t>copy assignment/constructor</a:t>
            </a:r>
          </a:p>
          <a:p>
            <a:r>
              <a:rPr lang="en-US" dirty="0"/>
              <a:t>If we don’t, compiler-generated SMF won’t copy underlying resource</a:t>
            </a:r>
          </a:p>
          <a:p>
            <a:pPr lvl="1"/>
            <a:r>
              <a:rPr lang="en-US" dirty="0"/>
              <a:t>This will lead to bugs, e.g. two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Photo</a:t>
            </a:r>
            <a:r>
              <a:rPr lang="en-US" dirty="0"/>
              <a:t>’s referring to the same underlying data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D7182D-B231-A0DE-D7B8-6885AE6B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Three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8B7C61-51F2-8F98-1D9C-2E2CE661AE30}"/>
              </a:ext>
            </a:extLst>
          </p:cNvPr>
          <p:cNvSpPr/>
          <p:nvPr/>
        </p:nvSpPr>
        <p:spPr>
          <a:xfrm>
            <a:off x="811823" y="3907302"/>
            <a:ext cx="10568354" cy="19765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Rule of Three: </a:t>
            </a: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 you need any one of these, you need them all: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 Assignment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 Constructor</a:t>
            </a:r>
          </a:p>
        </p:txBody>
      </p:sp>
    </p:spTree>
    <p:extLst>
      <p:ext uri="{BB962C8B-B14F-4D97-AF65-F5344CB8AC3E}">
        <p14:creationId xmlns:p14="http://schemas.microsoft.com/office/powerpoint/2010/main" val="389167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829C-4B09-CAD6-87BC-9724D5931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5E86D0-E464-AE0F-D46D-5C9F35498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defined </a:t>
            </a:r>
            <a:r>
              <a:rPr lang="en-US" b="1" dirty="0">
                <a:solidFill>
                  <a:srgbClr val="0070C0"/>
                </a:solidFill>
              </a:rPr>
              <a:t>copy constructor/assignment</a:t>
            </a:r>
            <a:r>
              <a:rPr lang="en-US" dirty="0"/>
              <a:t> and </a:t>
            </a:r>
            <a:r>
              <a:rPr lang="en-US" b="1" dirty="0">
                <a:solidFill>
                  <a:srgbClr val="D73A48"/>
                </a:solidFill>
              </a:rPr>
              <a:t>destructor</a:t>
            </a:r>
            <a:r>
              <a:rPr lang="en-US" dirty="0"/>
              <a:t>, we should also define </a:t>
            </a:r>
            <a:r>
              <a:rPr lang="en-US" b="1" dirty="0">
                <a:solidFill>
                  <a:srgbClr val="00B050"/>
                </a:solidFill>
              </a:rPr>
              <a:t>move constructor/assignment</a:t>
            </a:r>
          </a:p>
          <a:p>
            <a:r>
              <a:rPr lang="en-US" dirty="0"/>
              <a:t>This is not required, but our code will be slower as it involves unnecessary copying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703FD6-0E2D-781C-6B61-BE5B2D48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of Five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94762A-79F3-3D3F-35D8-E85393100973}"/>
              </a:ext>
            </a:extLst>
          </p:cNvPr>
          <p:cNvSpPr/>
          <p:nvPr/>
        </p:nvSpPr>
        <p:spPr>
          <a:xfrm>
            <a:off x="811823" y="3429001"/>
            <a:ext cx="10568354" cy="28934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tlCol="0" anchor="ctr"/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Rule of Five: </a:t>
            </a: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 you need any of these, you probably want them all: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 Assignment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 Constructor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 Assignment	(Optional)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 Constructor	(Optional)</a:t>
            </a:r>
          </a:p>
        </p:txBody>
      </p:sp>
    </p:spTree>
    <p:extLst>
      <p:ext uri="{BB962C8B-B14F-4D97-AF65-F5344CB8AC3E}">
        <p14:creationId xmlns:p14="http://schemas.microsoft.com/office/powerpoint/2010/main" val="68647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17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59BA-3A25-3034-DF14-CACA67C52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1690399"/>
            <a:ext cx="10424160" cy="2387600"/>
          </a:xfrm>
        </p:spPr>
        <p:txBody>
          <a:bodyPr>
            <a:normAutofit/>
          </a:bodyPr>
          <a:lstStyle/>
          <a:p>
            <a:r>
              <a:rPr lang="en-US">
                <a:ea typeface="Open Sans SemiBold"/>
                <a:cs typeface="Open Sans SemiBold"/>
              </a:rPr>
              <a:t>Lecture 13: </a:t>
            </a:r>
            <a:br>
              <a:rPr lang="en-US" dirty="0"/>
            </a:br>
            <a:r>
              <a:rPr lang="en-US">
                <a:ea typeface="Open Sans SemiBold"/>
                <a:cs typeface="Open Sans SemiBold"/>
              </a:rPr>
              <a:t>Move Semantics</a:t>
            </a:r>
            <a:endParaRPr lang="en-US" dirty="0">
              <a:ea typeface="Open Sans SemiBold"/>
              <a:cs typeface="Open Sans SemiBol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43C9D-AD00-50C2-A069-CEAC1D729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0074"/>
            <a:ext cx="9144000" cy="1655762"/>
          </a:xfrm>
        </p:spPr>
        <p:txBody>
          <a:bodyPr/>
          <a:lstStyle/>
          <a:p>
            <a:r>
              <a:rPr lang="en-US" dirty="0"/>
              <a:t>CS106L, Winter 2025</a:t>
            </a:r>
          </a:p>
        </p:txBody>
      </p:sp>
    </p:spTree>
    <p:extLst>
      <p:ext uri="{BB962C8B-B14F-4D97-AF65-F5344CB8AC3E}">
        <p14:creationId xmlns:p14="http://schemas.microsoft.com/office/powerpoint/2010/main" val="4062822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28036</TotalTime>
  <Words>3310</Words>
  <Application>Microsoft Office PowerPoint</Application>
  <PresentationFormat>宽屏</PresentationFormat>
  <Paragraphs>538</Paragraphs>
  <Slides>87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88" baseType="lpstr">
      <vt:lpstr>Office Theme</vt:lpstr>
      <vt:lpstr>Welcome back! Link to Attendance Form ↓</vt:lpstr>
      <vt:lpstr>PowerPoint 演示文稿</vt:lpstr>
      <vt:lpstr>Things that drain battery life</vt:lpstr>
      <vt:lpstr>Copying data is expensive</vt:lpstr>
      <vt:lpstr>Copying data is expensive</vt:lpstr>
      <vt:lpstr>Why does it matter?</vt:lpstr>
      <vt:lpstr>PowerPoint 演示文稿</vt:lpstr>
      <vt:lpstr>How can we avoid needlessly copying data?</vt:lpstr>
      <vt:lpstr>Lecture 13:  Move Semantics</vt:lpstr>
      <vt:lpstr>Today’s Agenda</vt:lpstr>
      <vt:lpstr>PowerPoint 演示文稿</vt:lpstr>
      <vt:lpstr>SMFs Recap</vt:lpstr>
      <vt:lpstr>Last Time</vt:lpstr>
      <vt:lpstr>Introducing… the Photo class</vt:lpstr>
      <vt:lpstr>Photo Constructor</vt:lpstr>
      <vt:lpstr>Photo SMF: Copy Constructor</vt:lpstr>
      <vt:lpstr>Photo SMF: Copy Assignment</vt:lpstr>
      <vt:lpstr>Photo SMF: Destructor</vt:lpstr>
      <vt:lpstr>PowerPoint 演示文稿</vt:lpstr>
      <vt:lpstr>Your Turn</vt:lpstr>
      <vt:lpstr>A Small Aside: Return Value Optimization</vt:lpstr>
      <vt:lpstr>Key Idea: The return value of a function is temporary  (it’s destroyed before the next line)</vt:lpstr>
      <vt:lpstr>PowerPoint 演示文稿</vt:lpstr>
      <vt:lpstr>The Problem</vt:lpstr>
      <vt:lpstr>The Problem</vt:lpstr>
      <vt:lpstr>The Problem</vt:lpstr>
      <vt:lpstr>The Problem</vt:lpstr>
      <vt:lpstr>The Problem</vt:lpstr>
      <vt:lpstr>The Problem</vt:lpstr>
      <vt:lpstr>What if we could reuse the memory instead?</vt:lpstr>
      <vt:lpstr>The Solution: Move Semantics</vt:lpstr>
      <vt:lpstr>The Problem</vt:lpstr>
      <vt:lpstr>The Problem</vt:lpstr>
      <vt:lpstr>The Problem</vt:lpstr>
      <vt:lpstr>The Problem</vt:lpstr>
      <vt:lpstr>The Problem</vt:lpstr>
      <vt:lpstr>The Problem</vt:lpstr>
      <vt:lpstr>We created a new Photo without any copying! 💪</vt:lpstr>
      <vt:lpstr>But… is it always safe to do this?</vt:lpstr>
      <vt:lpstr>Move vs. Copy Semantics</vt:lpstr>
      <vt:lpstr>Move vs. Copy Semantics</vt:lpstr>
      <vt:lpstr>Move vs. Copy Semantics</vt:lpstr>
      <vt:lpstr>Move vs. Copy Semantics</vt:lpstr>
      <vt:lpstr>PowerPoint 演示文稿</vt:lpstr>
      <vt:lpstr>Move vs. Copy Semantics</vt:lpstr>
      <vt:lpstr>lvalues &amp; rvalues</vt:lpstr>
      <vt:lpstr>lvalues &amp; rvalues</vt:lpstr>
      <vt:lpstr>lvalues &amp; rvalues</vt:lpstr>
      <vt:lpstr>An lvalue can appear on either side of an =</vt:lpstr>
      <vt:lpstr>Your Turn</vt:lpstr>
      <vt:lpstr>An lvalue’s lifetime is until the end of scope</vt:lpstr>
      <vt:lpstr>An lvalue is persistent</vt:lpstr>
      <vt:lpstr>Quick Note: It’s more complicated than this!</vt:lpstr>
      <vt:lpstr>Working towards move semantics</vt:lpstr>
      <vt:lpstr>Working towards move semantics</vt:lpstr>
      <vt:lpstr>Working towards move semantics</vt:lpstr>
      <vt:lpstr>PowerPoint 演示文稿</vt:lpstr>
      <vt:lpstr>lvalue reference</vt:lpstr>
      <vt:lpstr>A few important points</vt:lpstr>
      <vt:lpstr>PowerPoint 演示文稿</vt:lpstr>
      <vt:lpstr>Key Idea: Overloading &amp; and &amp;&amp; parameters distinguish lvalue and rvalue references</vt:lpstr>
      <vt:lpstr>lvalue/rvalue overloading</vt:lpstr>
      <vt:lpstr>PowerPoint 演示文稿</vt:lpstr>
      <vt:lpstr>Move Semantics</vt:lpstr>
      <vt:lpstr>What we want!</vt:lpstr>
      <vt:lpstr>Let’s overload the special member functions!</vt:lpstr>
      <vt:lpstr>Let’s overload the special member functions!</vt:lpstr>
      <vt:lpstr>Let’s code this up!</vt:lpstr>
      <vt:lpstr>PowerPoint 演示文稿</vt:lpstr>
      <vt:lpstr>Two new special member functions!</vt:lpstr>
      <vt:lpstr>PowerPoint 演示文稿</vt:lpstr>
      <vt:lpstr>std::move and SMFs</vt:lpstr>
      <vt:lpstr>Forcing Move Semantics</vt:lpstr>
      <vt:lpstr>Forcing Move Semantics</vt:lpstr>
      <vt:lpstr>Forcing Move Semantics</vt:lpstr>
      <vt:lpstr>Be wary of std::move</vt:lpstr>
      <vt:lpstr>Use std::move to implement move operations!</vt:lpstr>
      <vt:lpstr>Use std::move to implement move operations!</vt:lpstr>
      <vt:lpstr>std::move doesn’t do anything special!</vt:lpstr>
      <vt:lpstr>PowerPoint 演示文稿</vt:lpstr>
      <vt:lpstr>We have two new SMFs!</vt:lpstr>
      <vt:lpstr>So many SMFs… 😩 Do I need to define them all!?</vt:lpstr>
      <vt:lpstr>PowerPoint 演示文稿</vt:lpstr>
      <vt:lpstr>Rule of Zero</vt:lpstr>
      <vt:lpstr>Rule of Three</vt:lpstr>
      <vt:lpstr>Rule of Five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107</cp:revision>
  <dcterms:created xsi:type="dcterms:W3CDTF">2024-08-11T15:35:55Z</dcterms:created>
  <dcterms:modified xsi:type="dcterms:W3CDTF">2025-10-16T14:46:05Z</dcterms:modified>
</cp:coreProperties>
</file>